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8" r:id="rId4"/>
    <p:sldId id="281" r:id="rId5"/>
    <p:sldId id="260" r:id="rId6"/>
    <p:sldId id="261" r:id="rId7"/>
    <p:sldId id="264" r:id="rId8"/>
    <p:sldId id="262" r:id="rId9"/>
    <p:sldId id="263" r:id="rId10"/>
    <p:sldId id="265" r:id="rId11"/>
    <p:sldId id="266" r:id="rId12"/>
    <p:sldId id="267" r:id="rId13"/>
    <p:sldId id="268" r:id="rId14"/>
    <p:sldId id="269" r:id="rId15"/>
    <p:sldId id="270" r:id="rId16"/>
    <p:sldId id="271" r:id="rId17"/>
    <p:sldId id="275" r:id="rId18"/>
    <p:sldId id="279" r:id="rId19"/>
    <p:sldId id="272" r:id="rId20"/>
    <p:sldId id="273" r:id="rId21"/>
    <p:sldId id="280" r:id="rId22"/>
    <p:sldId id="282" r:id="rId23"/>
    <p:sldId id="283" r:id="rId24"/>
    <p:sldId id="284" r:id="rId25"/>
    <p:sldId id="28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131" d="100"/>
          <a:sy n="131" d="100"/>
        </p:scale>
        <p:origin x="3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3/16/21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3/16/21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3/16/21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3/16/21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3/16/21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3/16/21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northcountryearthaction.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climate.ny.gov/Climate-Action-Counci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7E4D8-CE0A-4B47-B01C-D120C7933C57}"/>
              </a:ext>
            </a:extLst>
          </p:cNvPr>
          <p:cNvSpPr>
            <a:spLocks noGrp="1"/>
          </p:cNvSpPr>
          <p:nvPr>
            <p:ph type="ctrTitle"/>
          </p:nvPr>
        </p:nvSpPr>
        <p:spPr/>
        <p:txBody>
          <a:bodyPr>
            <a:normAutofit fontScale="90000"/>
          </a:bodyPr>
          <a:lstStyle/>
          <a:p>
            <a:pPr algn="ctr"/>
            <a:r>
              <a:rPr lang="en-US" dirty="0">
                <a:latin typeface="Footlight MT Light" panose="0204060206030A020304" pitchFamily="18" charset="77"/>
              </a:rPr>
              <a:t>Bills under consideration national and NY state</a:t>
            </a:r>
          </a:p>
        </p:txBody>
      </p:sp>
      <p:sp>
        <p:nvSpPr>
          <p:cNvPr id="3" name="Subtitle 2">
            <a:extLst>
              <a:ext uri="{FF2B5EF4-FFF2-40B4-BE49-F238E27FC236}">
                <a16:creationId xmlns:a16="http://schemas.microsoft.com/office/drawing/2014/main" id="{B304AA13-CB1C-8A4B-98B5-C3B16F5AEE31}"/>
              </a:ext>
            </a:extLst>
          </p:cNvPr>
          <p:cNvSpPr>
            <a:spLocks noGrp="1"/>
          </p:cNvSpPr>
          <p:nvPr>
            <p:ph type="subTitle" idx="1"/>
          </p:nvPr>
        </p:nvSpPr>
        <p:spPr>
          <a:xfrm>
            <a:off x="2417780" y="3531204"/>
            <a:ext cx="8637072" cy="2138076"/>
          </a:xfrm>
        </p:spPr>
        <p:txBody>
          <a:bodyPr>
            <a:normAutofit fontScale="85000" lnSpcReduction="10000"/>
          </a:bodyPr>
          <a:lstStyle/>
          <a:p>
            <a:r>
              <a:rPr lang="en-US" dirty="0">
                <a:latin typeface="Footlight MT Light" panose="0204060206030A020304" pitchFamily="18" charset="77"/>
              </a:rPr>
              <a:t>These Are proposed bills some of which will come up in the 2021 legislative session nationally </a:t>
            </a:r>
          </a:p>
          <a:p>
            <a:r>
              <a:rPr lang="en-US" dirty="0">
                <a:latin typeface="Footlight MT Light" panose="0204060206030A020304" pitchFamily="18" charset="77"/>
              </a:rPr>
              <a:t>They are in review by a national coalition of grassroots environmental groups endeavoring to Cross and fact check to form a comprehensive earth bill</a:t>
            </a:r>
          </a:p>
          <a:p>
            <a:r>
              <a:rPr lang="en-US" dirty="0">
                <a:latin typeface="Footlight MT Light" panose="0204060206030A020304" pitchFamily="18" charset="77"/>
              </a:rPr>
              <a:t> the earth bill will be offered to the 2022 congress for passage as a type of green new deal Bill.</a:t>
            </a:r>
          </a:p>
        </p:txBody>
      </p:sp>
    </p:spTree>
    <p:extLst>
      <p:ext uri="{BB962C8B-B14F-4D97-AF65-F5344CB8AC3E}">
        <p14:creationId xmlns:p14="http://schemas.microsoft.com/office/powerpoint/2010/main" val="2560162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A3F29C-6688-DE43-8490-B26138BFC91F}"/>
              </a:ext>
            </a:extLst>
          </p:cNvPr>
          <p:cNvSpPr>
            <a:spLocks noGrp="1"/>
          </p:cNvSpPr>
          <p:nvPr>
            <p:ph type="title"/>
          </p:nvPr>
        </p:nvSpPr>
        <p:spPr/>
        <p:txBody>
          <a:bodyPr/>
          <a:lstStyle/>
          <a:p>
            <a:pPr algn="ctr"/>
            <a:r>
              <a:rPr lang="en-US" dirty="0">
                <a:latin typeface="Footlight MT Light" panose="0204060206030A020304" pitchFamily="18" charset="77"/>
              </a:rPr>
              <a:t>New 2021 Bills added to the 2020 bill package:</a:t>
            </a:r>
          </a:p>
        </p:txBody>
      </p:sp>
      <p:sp>
        <p:nvSpPr>
          <p:cNvPr id="6" name="Content Placeholder 5">
            <a:extLst>
              <a:ext uri="{FF2B5EF4-FFF2-40B4-BE49-F238E27FC236}">
                <a16:creationId xmlns:a16="http://schemas.microsoft.com/office/drawing/2014/main" id="{57F4008B-AB3E-0849-B3DC-50A6AEA38E88}"/>
              </a:ext>
            </a:extLst>
          </p:cNvPr>
          <p:cNvSpPr>
            <a:spLocks noGrp="1"/>
          </p:cNvSpPr>
          <p:nvPr>
            <p:ph idx="1"/>
          </p:nvPr>
        </p:nvSpPr>
        <p:spPr/>
        <p:txBody>
          <a:bodyPr/>
          <a:lstStyle/>
          <a:p>
            <a:r>
              <a:rPr lang="en-US" dirty="0">
                <a:latin typeface="Footlight MT Light" panose="0204060206030A020304" pitchFamily="18" charset="77"/>
              </a:rPr>
              <a:t>GHG Reduction Mandates </a:t>
            </a:r>
          </a:p>
          <a:p>
            <a:r>
              <a:rPr lang="en-US" dirty="0">
                <a:latin typeface="Footlight MT Light" panose="0204060206030A020304" pitchFamily="18" charset="77"/>
              </a:rPr>
              <a:t>Clean Energy Investment/Clean Future Act: (50% reduction in GHG pollution from 2005 levels by 2030 and 100% clean economy with net zero GHG pollution by 2050 with a clean electric standard, clean transportation, efficiency, energy and buy clean energy and sustainability</a:t>
            </a:r>
          </a:p>
          <a:p>
            <a:r>
              <a:rPr lang="en-US" dirty="0">
                <a:latin typeface="Footlight MT Light" panose="0204060206030A020304" pitchFamily="18" charset="77"/>
              </a:rPr>
              <a:t>flexibility to states to complete the transition to net zero, environmental justice protection, worker and community transition</a:t>
            </a:r>
          </a:p>
        </p:txBody>
      </p:sp>
    </p:spTree>
    <p:extLst>
      <p:ext uri="{BB962C8B-B14F-4D97-AF65-F5344CB8AC3E}">
        <p14:creationId xmlns:p14="http://schemas.microsoft.com/office/powerpoint/2010/main" val="1369868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816A3-66F7-2A46-B4D1-F8C4F9199535}"/>
              </a:ext>
            </a:extLst>
          </p:cNvPr>
          <p:cNvSpPr>
            <a:spLocks noGrp="1"/>
          </p:cNvSpPr>
          <p:nvPr>
            <p:ph type="title"/>
          </p:nvPr>
        </p:nvSpPr>
        <p:spPr>
          <a:xfrm>
            <a:off x="1451579" y="804519"/>
            <a:ext cx="9603275" cy="943001"/>
          </a:xfrm>
        </p:spPr>
        <p:txBody>
          <a:bodyPr>
            <a:normAutofit fontScale="90000"/>
          </a:bodyPr>
          <a:lstStyle/>
          <a:p>
            <a:pPr algn="ctr"/>
            <a:r>
              <a:rPr lang="en-US" dirty="0">
                <a:latin typeface="Footlight MT Light" panose="0204060206030A020304" pitchFamily="18" charset="77"/>
              </a:rPr>
              <a:t>Forest Protection and US products or Forest Crime free supply chain</a:t>
            </a:r>
          </a:p>
        </p:txBody>
      </p:sp>
      <p:sp>
        <p:nvSpPr>
          <p:cNvPr id="3" name="Content Placeholder 2">
            <a:extLst>
              <a:ext uri="{FF2B5EF4-FFF2-40B4-BE49-F238E27FC236}">
                <a16:creationId xmlns:a16="http://schemas.microsoft.com/office/drawing/2014/main" id="{039C0689-128D-B442-8D34-91D67FE97156}"/>
              </a:ext>
            </a:extLst>
          </p:cNvPr>
          <p:cNvSpPr>
            <a:spLocks noGrp="1"/>
          </p:cNvSpPr>
          <p:nvPr>
            <p:ph idx="1"/>
          </p:nvPr>
        </p:nvSpPr>
        <p:spPr/>
        <p:txBody>
          <a:bodyPr>
            <a:normAutofit/>
          </a:bodyPr>
          <a:lstStyle/>
          <a:p>
            <a:r>
              <a:rPr lang="en-US" sz="2400" dirty="0">
                <a:latin typeface="Footlight MT Light" panose="0204060206030A020304" pitchFamily="18" charset="77"/>
              </a:rPr>
              <a:t>Prohibits import of agricultural commodities illegally sourced</a:t>
            </a:r>
          </a:p>
          <a:p>
            <a:r>
              <a:rPr lang="en-US" sz="2400" dirty="0">
                <a:latin typeface="Footlight MT Light" panose="0204060206030A020304" pitchFamily="18" charset="77"/>
              </a:rPr>
              <a:t>3</a:t>
            </a:r>
            <a:r>
              <a:rPr lang="en-US" sz="2400" baseline="30000" dirty="0">
                <a:latin typeface="Footlight MT Light" panose="0204060206030A020304" pitchFamily="18" charset="77"/>
              </a:rPr>
              <a:t>rd</a:t>
            </a:r>
            <a:r>
              <a:rPr lang="en-US" sz="2400" dirty="0">
                <a:latin typeface="Footlight MT Light" panose="0204060206030A020304" pitchFamily="18" charset="77"/>
              </a:rPr>
              <a:t> party complaint mechanism</a:t>
            </a:r>
          </a:p>
          <a:p>
            <a:r>
              <a:rPr lang="en-US" sz="2400" dirty="0">
                <a:latin typeface="Footlight MT Light" panose="0204060206030A020304" pitchFamily="18" charset="77"/>
              </a:rPr>
              <a:t>Tools to tackle </a:t>
            </a:r>
            <a:r>
              <a:rPr lang="en-US" sz="2400" dirty="0" err="1">
                <a:latin typeface="Footlight MT Light" panose="0204060206030A020304" pitchFamily="18" charset="77"/>
              </a:rPr>
              <a:t>deforestration</a:t>
            </a:r>
            <a:r>
              <a:rPr lang="en-US" sz="2400" dirty="0">
                <a:latin typeface="Footlight MT Light" panose="0204060206030A020304" pitchFamily="18" charset="77"/>
              </a:rPr>
              <a:t> related financial crimes</a:t>
            </a:r>
          </a:p>
          <a:p>
            <a:r>
              <a:rPr lang="en-US" sz="2400" dirty="0">
                <a:latin typeface="Footlight MT Light" panose="0204060206030A020304" pitchFamily="18" charset="77"/>
              </a:rPr>
              <a:t>US government procurement preference for zero deforestation products</a:t>
            </a:r>
          </a:p>
        </p:txBody>
      </p:sp>
    </p:spTree>
    <p:extLst>
      <p:ext uri="{BB962C8B-B14F-4D97-AF65-F5344CB8AC3E}">
        <p14:creationId xmlns:p14="http://schemas.microsoft.com/office/powerpoint/2010/main" val="663175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0FE42-0E3D-DC43-86E9-A9F8E3F13A65}"/>
              </a:ext>
            </a:extLst>
          </p:cNvPr>
          <p:cNvSpPr>
            <a:spLocks noGrp="1"/>
          </p:cNvSpPr>
          <p:nvPr>
            <p:ph type="title"/>
          </p:nvPr>
        </p:nvSpPr>
        <p:spPr>
          <a:xfrm>
            <a:off x="1451579" y="804519"/>
            <a:ext cx="9603275" cy="878365"/>
          </a:xfrm>
        </p:spPr>
        <p:txBody>
          <a:bodyPr>
            <a:normAutofit fontScale="90000"/>
          </a:bodyPr>
          <a:lstStyle/>
          <a:p>
            <a:pPr algn="ctr"/>
            <a:r>
              <a:rPr lang="en-US" dirty="0">
                <a:latin typeface="Footlight MT Light" panose="0204060206030A020304" pitchFamily="18" charset="77"/>
              </a:rPr>
              <a:t>Green bank and</a:t>
            </a:r>
            <a:br>
              <a:rPr lang="en-US" dirty="0">
                <a:latin typeface="Footlight MT Light" panose="0204060206030A020304" pitchFamily="18" charset="77"/>
              </a:rPr>
            </a:br>
            <a:r>
              <a:rPr lang="en-US" dirty="0">
                <a:latin typeface="Footlight MT Light" panose="0204060206030A020304" pitchFamily="18" charset="77"/>
              </a:rPr>
              <a:t>Bank Financing of Fossil Fuels</a:t>
            </a:r>
          </a:p>
        </p:txBody>
      </p:sp>
      <p:sp>
        <p:nvSpPr>
          <p:cNvPr id="3" name="Content Placeholder 2">
            <a:extLst>
              <a:ext uri="{FF2B5EF4-FFF2-40B4-BE49-F238E27FC236}">
                <a16:creationId xmlns:a16="http://schemas.microsoft.com/office/drawing/2014/main" id="{E2A4E65F-95E7-E84C-8247-3934AAE71007}"/>
              </a:ext>
            </a:extLst>
          </p:cNvPr>
          <p:cNvSpPr>
            <a:spLocks noGrp="1"/>
          </p:cNvSpPr>
          <p:nvPr>
            <p:ph idx="1"/>
          </p:nvPr>
        </p:nvSpPr>
        <p:spPr/>
        <p:txBody>
          <a:bodyPr/>
          <a:lstStyle/>
          <a:p>
            <a:r>
              <a:rPr lang="en-US" dirty="0">
                <a:latin typeface="Footlight MT Light" panose="0204060206030A020304" pitchFamily="18" charset="77"/>
              </a:rPr>
              <a:t>Prohibits certain financial companies from involvement in Fossil Fuel production including providing loans to and making investments in Fossil Fuel companies or projects, facilitating transactions that fund new FF production, securitizing </a:t>
            </a:r>
            <a:r>
              <a:rPr lang="en-US" dirty="0" err="1">
                <a:latin typeface="Footlight MT Light" panose="0204060206030A020304" pitchFamily="18" charset="77"/>
              </a:rPr>
              <a:t>assests</a:t>
            </a:r>
            <a:r>
              <a:rPr lang="en-US" dirty="0">
                <a:latin typeface="Footlight MT Light" panose="0204060206030A020304" pitchFamily="18" charset="77"/>
              </a:rPr>
              <a:t> that provide funds for new fossil fuel production and entering into </a:t>
            </a:r>
            <a:r>
              <a:rPr lang="en-US" dirty="0" err="1">
                <a:latin typeface="Footlight MT Light" panose="0204060206030A020304" pitchFamily="18" charset="77"/>
              </a:rPr>
              <a:t>deriviatives</a:t>
            </a:r>
            <a:r>
              <a:rPr lang="en-US" dirty="0">
                <a:latin typeface="Footlight MT Light" panose="0204060206030A020304" pitchFamily="18" charset="77"/>
              </a:rPr>
              <a:t> transactions related to new FF production</a:t>
            </a:r>
          </a:p>
        </p:txBody>
      </p:sp>
    </p:spTree>
    <p:extLst>
      <p:ext uri="{BB962C8B-B14F-4D97-AF65-F5344CB8AC3E}">
        <p14:creationId xmlns:p14="http://schemas.microsoft.com/office/powerpoint/2010/main" val="65189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F01E89-80F1-B24D-9EF1-3A8F8F26592B}"/>
              </a:ext>
            </a:extLst>
          </p:cNvPr>
          <p:cNvSpPr>
            <a:spLocks noGrp="1"/>
          </p:cNvSpPr>
          <p:nvPr>
            <p:ph type="title"/>
          </p:nvPr>
        </p:nvSpPr>
        <p:spPr>
          <a:xfrm>
            <a:off x="1451206" y="1129513"/>
            <a:ext cx="5532328" cy="922807"/>
          </a:xfrm>
        </p:spPr>
        <p:txBody>
          <a:bodyPr>
            <a:normAutofit fontScale="90000"/>
          </a:bodyPr>
          <a:lstStyle/>
          <a:p>
            <a:pPr algn="ctr"/>
            <a:r>
              <a:rPr lang="en-US" dirty="0">
                <a:latin typeface="Footlight MT Light" panose="0204060206030A020304" pitchFamily="18" charset="77"/>
              </a:rPr>
              <a:t>Racial justice in black farming</a:t>
            </a:r>
          </a:p>
        </p:txBody>
      </p:sp>
      <p:sp>
        <p:nvSpPr>
          <p:cNvPr id="6" name="Text Placeholder 5">
            <a:extLst>
              <a:ext uri="{FF2B5EF4-FFF2-40B4-BE49-F238E27FC236}">
                <a16:creationId xmlns:a16="http://schemas.microsoft.com/office/drawing/2014/main" id="{822D920B-617D-994E-AEE4-E357A3659969}"/>
              </a:ext>
            </a:extLst>
          </p:cNvPr>
          <p:cNvSpPr>
            <a:spLocks noGrp="1"/>
          </p:cNvSpPr>
          <p:nvPr>
            <p:ph type="body" sz="half" idx="2"/>
          </p:nvPr>
        </p:nvSpPr>
        <p:spPr>
          <a:xfrm>
            <a:off x="1450329" y="2265680"/>
            <a:ext cx="5524404" cy="2884054"/>
          </a:xfrm>
        </p:spPr>
        <p:txBody>
          <a:bodyPr>
            <a:normAutofit fontScale="77500" lnSpcReduction="20000"/>
          </a:bodyPr>
          <a:lstStyle/>
          <a:p>
            <a:pPr algn="ctr"/>
            <a:r>
              <a:rPr lang="en-US" dirty="0">
                <a:latin typeface="Footlight MT Light" panose="0204060206030A020304" pitchFamily="18" charset="77"/>
              </a:rPr>
              <a:t>End discrimination within USDA with an independent civil rights oversight board</a:t>
            </a:r>
          </a:p>
          <a:p>
            <a:pPr algn="ctr"/>
            <a:r>
              <a:rPr lang="en-US" dirty="0">
                <a:latin typeface="Footlight MT Light" panose="0204060206030A020304" pitchFamily="18" charset="77"/>
              </a:rPr>
              <a:t>Protect remaining black farmers from Land Loss, </a:t>
            </a:r>
          </a:p>
          <a:p>
            <a:pPr algn="ctr"/>
            <a:r>
              <a:rPr lang="en-US" dirty="0">
                <a:latin typeface="Footlight MT Light" panose="0204060206030A020304" pitchFamily="18" charset="77"/>
              </a:rPr>
              <a:t>Restore the land base lost by black farmers, </a:t>
            </a:r>
          </a:p>
          <a:p>
            <a:pPr algn="ctr"/>
            <a:r>
              <a:rPr lang="en-US" dirty="0">
                <a:latin typeface="Footlight MT Light" panose="0204060206030A020304" pitchFamily="18" charset="77"/>
              </a:rPr>
              <a:t>Create a farm conservation corps</a:t>
            </a:r>
          </a:p>
          <a:p>
            <a:pPr algn="ctr"/>
            <a:r>
              <a:rPr lang="en-US" dirty="0">
                <a:latin typeface="Footlight MT Light" panose="0204060206030A020304" pitchFamily="18" charset="77"/>
              </a:rPr>
              <a:t>Empower Advocates</a:t>
            </a:r>
          </a:p>
          <a:p>
            <a:pPr algn="ctr"/>
            <a:r>
              <a:rPr lang="en-US" dirty="0">
                <a:latin typeface="Footlight MT Light" panose="0204060206030A020304" pitchFamily="18" charset="77"/>
              </a:rPr>
              <a:t>Assist all socially disadvantaged farmers and ranchers</a:t>
            </a:r>
          </a:p>
          <a:p>
            <a:pPr algn="ctr"/>
            <a:r>
              <a:rPr lang="en-US" dirty="0">
                <a:latin typeface="Footlight MT Light" panose="0204060206030A020304" pitchFamily="18" charset="77"/>
              </a:rPr>
              <a:t>Enact system reforms reforming and strengthening the Packers and </a:t>
            </a:r>
            <a:r>
              <a:rPr lang="en-US" dirty="0" err="1">
                <a:latin typeface="Footlight MT Light" panose="0204060206030A020304" pitchFamily="18" charset="77"/>
              </a:rPr>
              <a:t>Stockyaards</a:t>
            </a:r>
            <a:r>
              <a:rPr lang="en-US" dirty="0">
                <a:latin typeface="Footlight MT Light" panose="0204060206030A020304" pitchFamily="18" charset="77"/>
              </a:rPr>
              <a:t> Act to stop abusive bit multinational meatpacking companies</a:t>
            </a:r>
          </a:p>
        </p:txBody>
      </p:sp>
      <p:pic>
        <p:nvPicPr>
          <p:cNvPr id="12" name="Picture Placeholder 11">
            <a:extLst>
              <a:ext uri="{FF2B5EF4-FFF2-40B4-BE49-F238E27FC236}">
                <a16:creationId xmlns:a16="http://schemas.microsoft.com/office/drawing/2014/main" id="{EEE47A97-8859-2E4D-AEC6-426298D2FA3D}"/>
              </a:ext>
            </a:extLst>
          </p:cNvPr>
          <p:cNvPicPr>
            <a:picLocks noGrp="1" noChangeAspect="1"/>
          </p:cNvPicPr>
          <p:nvPr>
            <p:ph type="pic" idx="1"/>
          </p:nvPr>
        </p:nvPicPr>
        <p:blipFill>
          <a:blip r:embed="rId2"/>
          <a:srcRect l="22972" r="22972"/>
          <a:stretch>
            <a:fillRect/>
          </a:stretch>
        </p:blipFill>
        <p:spPr/>
      </p:pic>
    </p:spTree>
    <p:extLst>
      <p:ext uri="{BB962C8B-B14F-4D97-AF65-F5344CB8AC3E}">
        <p14:creationId xmlns:p14="http://schemas.microsoft.com/office/powerpoint/2010/main" val="2261127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D9843D-F676-2342-8338-E94A15354961}"/>
              </a:ext>
            </a:extLst>
          </p:cNvPr>
          <p:cNvSpPr>
            <a:spLocks noGrp="1"/>
          </p:cNvSpPr>
          <p:nvPr>
            <p:ph type="title"/>
          </p:nvPr>
        </p:nvSpPr>
        <p:spPr>
          <a:xfrm>
            <a:off x="1451579" y="804519"/>
            <a:ext cx="9603275" cy="841401"/>
          </a:xfrm>
        </p:spPr>
        <p:txBody>
          <a:bodyPr>
            <a:normAutofit fontScale="90000"/>
          </a:bodyPr>
          <a:lstStyle/>
          <a:p>
            <a:pPr algn="ctr"/>
            <a:r>
              <a:rPr lang="en-US" dirty="0">
                <a:latin typeface="Footlight MT Light" panose="0204060206030A020304" pitchFamily="18" charset="77"/>
              </a:rPr>
              <a:t>GHG Prohibition Utility Steam, Fracking and export bans</a:t>
            </a:r>
          </a:p>
        </p:txBody>
      </p:sp>
      <p:sp>
        <p:nvSpPr>
          <p:cNvPr id="6" name="Content Placeholder 5">
            <a:extLst>
              <a:ext uri="{FF2B5EF4-FFF2-40B4-BE49-F238E27FC236}">
                <a16:creationId xmlns:a16="http://schemas.microsoft.com/office/drawing/2014/main" id="{6D32CB61-5109-B040-9B41-D83B0F8DB3FD}"/>
              </a:ext>
            </a:extLst>
          </p:cNvPr>
          <p:cNvSpPr>
            <a:spLocks noGrp="1"/>
          </p:cNvSpPr>
          <p:nvPr>
            <p:ph idx="1"/>
          </p:nvPr>
        </p:nvSpPr>
        <p:spPr/>
        <p:txBody>
          <a:bodyPr/>
          <a:lstStyle/>
          <a:p>
            <a:r>
              <a:rPr lang="en-US" dirty="0">
                <a:latin typeface="Footlight MT Light" panose="0204060206030A020304" pitchFamily="18" charset="77"/>
              </a:rPr>
              <a:t>Prohibits emission of any GHG from new electric utility steam generating unit</a:t>
            </a:r>
          </a:p>
          <a:p>
            <a:r>
              <a:rPr lang="en-US" dirty="0">
                <a:latin typeface="Footlight MT Light" panose="0204060206030A020304" pitchFamily="18" charset="77"/>
              </a:rPr>
              <a:t>Prohibit fracking on all onshore and offshore land within US as of Jan 2025</a:t>
            </a:r>
          </a:p>
          <a:p>
            <a:r>
              <a:rPr lang="en-US" dirty="0">
                <a:latin typeface="Footlight MT Light" panose="0204060206030A020304" pitchFamily="18" charset="77"/>
              </a:rPr>
              <a:t>Prohibit exports of domestically produced crude oil and </a:t>
            </a:r>
            <a:r>
              <a:rPr lang="en-US" dirty="0" err="1">
                <a:latin typeface="Footlight MT Light" panose="0204060206030A020304" pitchFamily="18" charset="77"/>
              </a:rPr>
              <a:t>antural</a:t>
            </a:r>
            <a:r>
              <a:rPr lang="en-US" dirty="0">
                <a:latin typeface="Footlight MT Light" panose="0204060206030A020304" pitchFamily="18" charset="77"/>
              </a:rPr>
              <a:t> gas including LNG and natural gas liquids.</a:t>
            </a:r>
          </a:p>
        </p:txBody>
      </p:sp>
    </p:spTree>
    <p:extLst>
      <p:ext uri="{BB962C8B-B14F-4D97-AF65-F5344CB8AC3E}">
        <p14:creationId xmlns:p14="http://schemas.microsoft.com/office/powerpoint/2010/main" val="1691675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264B0-FC5B-E246-8852-CA390CFB8598}"/>
              </a:ext>
            </a:extLst>
          </p:cNvPr>
          <p:cNvSpPr>
            <a:spLocks noGrp="1"/>
          </p:cNvSpPr>
          <p:nvPr>
            <p:ph type="title"/>
          </p:nvPr>
        </p:nvSpPr>
        <p:spPr/>
        <p:txBody>
          <a:bodyPr/>
          <a:lstStyle/>
          <a:p>
            <a:pPr algn="ctr"/>
            <a:r>
              <a:rPr lang="en-US" dirty="0">
                <a:latin typeface="Footlight MT Light" panose="0204060206030A020304" pitchFamily="18" charset="77"/>
              </a:rPr>
              <a:t>JUST transition</a:t>
            </a:r>
          </a:p>
        </p:txBody>
      </p:sp>
      <p:sp>
        <p:nvSpPr>
          <p:cNvPr id="3" name="Content Placeholder 2">
            <a:extLst>
              <a:ext uri="{FF2B5EF4-FFF2-40B4-BE49-F238E27FC236}">
                <a16:creationId xmlns:a16="http://schemas.microsoft.com/office/drawing/2014/main" id="{246C8B0F-4A43-584D-B69E-6AA627DB215E}"/>
              </a:ext>
            </a:extLst>
          </p:cNvPr>
          <p:cNvSpPr>
            <a:spLocks noGrp="1"/>
          </p:cNvSpPr>
          <p:nvPr>
            <p:ph idx="1"/>
          </p:nvPr>
        </p:nvSpPr>
        <p:spPr/>
        <p:txBody>
          <a:bodyPr/>
          <a:lstStyle/>
          <a:p>
            <a:pPr algn="ctr"/>
            <a:r>
              <a:rPr lang="en-US" dirty="0">
                <a:latin typeface="Footlight MT Light" panose="0204060206030A020304" pitchFamily="18" charset="77"/>
              </a:rPr>
              <a:t>Revitalizing the Economy of Coal Communities by Leveraging Local activities and Investing More Act of 2019 or the Reclaim act</a:t>
            </a:r>
          </a:p>
          <a:p>
            <a:pPr algn="ctr"/>
            <a:endParaRPr lang="en-US" dirty="0">
              <a:latin typeface="Footlight MT Light" panose="0204060206030A020304" pitchFamily="18" charset="77"/>
            </a:endParaRPr>
          </a:p>
          <a:p>
            <a:pPr algn="ctr"/>
            <a:r>
              <a:rPr lang="en-US" dirty="0">
                <a:latin typeface="Footlight MT Light" panose="0204060206030A020304" pitchFamily="18" charset="77"/>
              </a:rPr>
              <a:t>5.5M people live within 1 mile of an abandoned mine throughout Appalachia</a:t>
            </a:r>
          </a:p>
          <a:p>
            <a:pPr algn="ctr"/>
            <a:r>
              <a:rPr lang="en-US" dirty="0">
                <a:latin typeface="Footlight MT Light" panose="0204060206030A020304" pitchFamily="18" charset="77"/>
              </a:rPr>
              <a:t>Many of the states in Appalachia facing slashed state budgets and the </a:t>
            </a:r>
            <a:r>
              <a:rPr lang="en-US" dirty="0" err="1">
                <a:latin typeface="Footlight MT Light" panose="0204060206030A020304" pitchFamily="18" charset="77"/>
              </a:rPr>
              <a:t>opiod</a:t>
            </a:r>
            <a:r>
              <a:rPr lang="en-US" dirty="0">
                <a:latin typeface="Footlight MT Light" panose="0204060206030A020304" pitchFamily="18" charset="77"/>
              </a:rPr>
              <a:t> crisis and have limited access to resources and financial means. $1 B would be released from the Abandoned Mine Reclamation Fund to incentivize states and Indian tribes to carry on reclamation projects</a:t>
            </a:r>
          </a:p>
        </p:txBody>
      </p:sp>
    </p:spTree>
    <p:extLst>
      <p:ext uri="{BB962C8B-B14F-4D97-AF65-F5344CB8AC3E}">
        <p14:creationId xmlns:p14="http://schemas.microsoft.com/office/powerpoint/2010/main" val="3909755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3528A9-A415-8E4A-9D57-68AA2E2DD5CD}"/>
              </a:ext>
            </a:extLst>
          </p:cNvPr>
          <p:cNvSpPr>
            <a:spLocks noGrp="1"/>
          </p:cNvSpPr>
          <p:nvPr>
            <p:ph type="title"/>
          </p:nvPr>
        </p:nvSpPr>
        <p:spPr/>
        <p:txBody>
          <a:bodyPr/>
          <a:lstStyle/>
          <a:p>
            <a:pPr algn="ctr"/>
            <a:r>
              <a:rPr lang="en-US" dirty="0">
                <a:latin typeface="Footlight MT Light" panose="0204060206030A020304" pitchFamily="18" charset="77"/>
              </a:rPr>
              <a:t>Just Transition: American Jobs in Energy Manufacturing Act of 2021</a:t>
            </a:r>
          </a:p>
        </p:txBody>
      </p:sp>
      <p:sp>
        <p:nvSpPr>
          <p:cNvPr id="5" name="Content Placeholder 4">
            <a:extLst>
              <a:ext uri="{FF2B5EF4-FFF2-40B4-BE49-F238E27FC236}">
                <a16:creationId xmlns:a16="http://schemas.microsoft.com/office/drawing/2014/main" id="{7FA9FEE3-6B80-8D4B-8B64-D097E0F33B9E}"/>
              </a:ext>
            </a:extLst>
          </p:cNvPr>
          <p:cNvSpPr>
            <a:spLocks noGrp="1"/>
          </p:cNvSpPr>
          <p:nvPr>
            <p:ph idx="1"/>
          </p:nvPr>
        </p:nvSpPr>
        <p:spPr/>
        <p:txBody>
          <a:bodyPr>
            <a:normAutofit lnSpcReduction="10000"/>
          </a:bodyPr>
          <a:lstStyle/>
          <a:p>
            <a:r>
              <a:rPr lang="en-US" dirty="0">
                <a:latin typeface="Footlight MT Light" panose="0204060206030A020304" pitchFamily="18" charset="77"/>
              </a:rPr>
              <a:t>For retool, expansion or new facilities that make or recycle energy related products and for use in communities where coal mines have closed</a:t>
            </a:r>
          </a:p>
          <a:p>
            <a:r>
              <a:rPr lang="en-US" dirty="0">
                <a:latin typeface="Footlight MT Light" panose="0204060206030A020304" pitchFamily="18" charset="77"/>
              </a:rPr>
              <a:t>To build new or retrofit exiting manufacturing and industrial facilities to produce or recycle a wide range of energy products including:</a:t>
            </a:r>
          </a:p>
          <a:p>
            <a:r>
              <a:rPr lang="en-US" dirty="0">
                <a:latin typeface="Footlight MT Light" panose="0204060206030A020304" pitchFamily="18" charset="77"/>
              </a:rPr>
              <a:t>Advance electric grid, energy storage, fuel cell equipment, equipment for production of low carbon low emission fuels, chemical and products, renewable energy and energy efficiency equipment from insulation to geothermal drills, products that capture remove use or store carbon dioxide, advance light to heavy duty vehicles and related upgrading facilities and provide assistance to create jobs.</a:t>
            </a:r>
          </a:p>
        </p:txBody>
      </p:sp>
    </p:spTree>
    <p:extLst>
      <p:ext uri="{BB962C8B-B14F-4D97-AF65-F5344CB8AC3E}">
        <p14:creationId xmlns:p14="http://schemas.microsoft.com/office/powerpoint/2010/main" val="3885034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C9965-E6FC-9F4F-A777-BC4EA61DBAD5}"/>
              </a:ext>
            </a:extLst>
          </p:cNvPr>
          <p:cNvSpPr>
            <a:spLocks noGrp="1"/>
          </p:cNvSpPr>
          <p:nvPr>
            <p:ph type="title"/>
          </p:nvPr>
        </p:nvSpPr>
        <p:spPr>
          <a:xfrm>
            <a:off x="1294362" y="313837"/>
            <a:ext cx="9603275" cy="1320410"/>
          </a:xfrm>
        </p:spPr>
        <p:txBody>
          <a:bodyPr>
            <a:normAutofit fontScale="90000"/>
          </a:bodyPr>
          <a:lstStyle/>
          <a:p>
            <a:pPr algn="ctr"/>
            <a:r>
              <a:rPr lang="en-US" sz="2400" dirty="0">
                <a:latin typeface="Footlight MT Light" panose="0204060206030A020304" pitchFamily="18" charset="77"/>
              </a:rPr>
              <a:t>Yikes!!! So Many Great bills, see our website, </a:t>
            </a:r>
            <a:br>
              <a:rPr lang="en-US" sz="2400" dirty="0">
                <a:latin typeface="Footlight MT Light" panose="0204060206030A020304" pitchFamily="18" charset="77"/>
              </a:rPr>
            </a:br>
            <a:r>
              <a:rPr lang="en-US" sz="2400" dirty="0">
                <a:latin typeface="Footlight MT Light" panose="0204060206030A020304" pitchFamily="18" charset="77"/>
                <a:hlinkClick r:id="rId2"/>
              </a:rPr>
              <a:t>www.northcountryearthaction.org</a:t>
            </a:r>
            <a:br>
              <a:rPr lang="en-US" sz="2400" dirty="0">
                <a:latin typeface="Footlight MT Light" panose="0204060206030A020304" pitchFamily="18" charset="77"/>
              </a:rPr>
            </a:br>
            <a:r>
              <a:rPr lang="en-US" sz="2400" dirty="0">
                <a:latin typeface="Footlight MT Light" panose="0204060206030A020304" pitchFamily="18" charset="77"/>
              </a:rPr>
              <a:t>to download specific information/sponsors/house or senate numbers</a:t>
            </a:r>
          </a:p>
        </p:txBody>
      </p:sp>
      <p:sp>
        <p:nvSpPr>
          <p:cNvPr id="3" name="Content Placeholder 2">
            <a:extLst>
              <a:ext uri="{FF2B5EF4-FFF2-40B4-BE49-F238E27FC236}">
                <a16:creationId xmlns:a16="http://schemas.microsoft.com/office/drawing/2014/main" id="{9B151709-BD89-A945-88D6-2B4E35D9ACD3}"/>
              </a:ext>
            </a:extLst>
          </p:cNvPr>
          <p:cNvSpPr>
            <a:spLocks noGrp="1"/>
          </p:cNvSpPr>
          <p:nvPr>
            <p:ph idx="1"/>
          </p:nvPr>
        </p:nvSpPr>
        <p:spPr/>
        <p:txBody>
          <a:bodyPr/>
          <a:lstStyle/>
          <a:p>
            <a:r>
              <a:rPr lang="en-US" dirty="0">
                <a:latin typeface="Footlight MT Light" panose="0204060206030A020304" pitchFamily="18" charset="77"/>
              </a:rPr>
              <a:t>There’s one on composting</a:t>
            </a:r>
          </a:p>
          <a:p>
            <a:r>
              <a:rPr lang="en-US" dirty="0">
                <a:latin typeface="Footlight MT Light" panose="0204060206030A020304" pitchFamily="18" charset="77"/>
              </a:rPr>
              <a:t>Food waste in schools and in general</a:t>
            </a:r>
          </a:p>
          <a:p>
            <a:r>
              <a:rPr lang="en-US" dirty="0">
                <a:latin typeface="Footlight MT Light" panose="0204060206030A020304" pitchFamily="18" charset="77"/>
              </a:rPr>
              <a:t>There’s a 21</a:t>
            </a:r>
            <a:r>
              <a:rPr lang="en-US" baseline="30000" dirty="0">
                <a:latin typeface="Footlight MT Light" panose="0204060206030A020304" pitchFamily="18" charset="77"/>
              </a:rPr>
              <a:t>st</a:t>
            </a:r>
            <a:r>
              <a:rPr lang="en-US" dirty="0">
                <a:latin typeface="Footlight MT Light" panose="0204060206030A020304" pitchFamily="18" charset="77"/>
              </a:rPr>
              <a:t> century CCC to the tune of $9B/year</a:t>
            </a:r>
          </a:p>
          <a:p>
            <a:r>
              <a:rPr lang="en-US" dirty="0">
                <a:latin typeface="Footlight MT Light" panose="0204060206030A020304" pitchFamily="18" charset="77"/>
              </a:rPr>
              <a:t>The Green New Deal is in proposed bill form for 2021, as well as GND for housing</a:t>
            </a:r>
          </a:p>
          <a:p>
            <a:r>
              <a:rPr lang="en-US" dirty="0">
                <a:latin typeface="Footlight MT Light" panose="0204060206030A020304" pitchFamily="18" charset="77"/>
              </a:rPr>
              <a:t>Teaching climate change in schools</a:t>
            </a:r>
          </a:p>
          <a:p>
            <a:r>
              <a:rPr lang="en-US" dirty="0">
                <a:latin typeface="Footlight MT Light" panose="0204060206030A020304" pitchFamily="18" charset="77"/>
              </a:rPr>
              <a:t>A food date labeling act</a:t>
            </a:r>
          </a:p>
          <a:p>
            <a:endParaRPr lang="en-US" dirty="0"/>
          </a:p>
        </p:txBody>
      </p:sp>
    </p:spTree>
    <p:extLst>
      <p:ext uri="{BB962C8B-B14F-4D97-AF65-F5344CB8AC3E}">
        <p14:creationId xmlns:p14="http://schemas.microsoft.com/office/powerpoint/2010/main" val="3812110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6C3D4-48CB-9D45-AAEC-0CD637EE7CD9}"/>
              </a:ext>
            </a:extLst>
          </p:cNvPr>
          <p:cNvSpPr>
            <a:spLocks noGrp="1"/>
          </p:cNvSpPr>
          <p:nvPr>
            <p:ph type="title"/>
          </p:nvPr>
        </p:nvSpPr>
        <p:spPr/>
        <p:txBody>
          <a:bodyPr/>
          <a:lstStyle/>
          <a:p>
            <a:pPr algn="ctr"/>
            <a:r>
              <a:rPr lang="en-US" dirty="0">
                <a:latin typeface="Footlight MT Light" panose="0204060206030A020304" pitchFamily="18" charset="77"/>
              </a:rPr>
              <a:t>There are actually many bills being proposed in Congress in late winter 2021</a:t>
            </a:r>
          </a:p>
        </p:txBody>
      </p:sp>
      <p:sp>
        <p:nvSpPr>
          <p:cNvPr id="3" name="Content Placeholder 2">
            <a:extLst>
              <a:ext uri="{FF2B5EF4-FFF2-40B4-BE49-F238E27FC236}">
                <a16:creationId xmlns:a16="http://schemas.microsoft.com/office/drawing/2014/main" id="{4DF7AA64-EE03-3F45-A462-15BB09EE826F}"/>
              </a:ext>
            </a:extLst>
          </p:cNvPr>
          <p:cNvSpPr>
            <a:spLocks noGrp="1"/>
          </p:cNvSpPr>
          <p:nvPr>
            <p:ph idx="1"/>
          </p:nvPr>
        </p:nvSpPr>
        <p:spPr/>
        <p:txBody>
          <a:bodyPr>
            <a:normAutofit lnSpcReduction="10000"/>
          </a:bodyPr>
          <a:lstStyle/>
          <a:p>
            <a:r>
              <a:rPr lang="en-US" b="1" dirty="0">
                <a:latin typeface="Footlight MT Light" panose="0204060206030A020304" pitchFamily="18" charset="77"/>
              </a:rPr>
              <a:t>Many have a focus on investments that will incentivize and reward in the following areas . The CCP team is studying all pending legislative proposal, cross checking where there is overlap:</a:t>
            </a:r>
          </a:p>
          <a:p>
            <a:r>
              <a:rPr lang="en-US" dirty="0">
                <a:latin typeface="Footlight MT Light" panose="0204060206030A020304" pitchFamily="18" charset="77"/>
              </a:rPr>
              <a:t>Clean Electricity Generation, Grid Modernization, Transportation, Electrification, Transit and Smart Growth, Building Decarbonization, Affordable Housing, Manufacturing of Clean Technologies, Decarbonization of Industrial Processes, </a:t>
            </a:r>
            <a:r>
              <a:rPr lang="en-US" dirty="0" err="1">
                <a:latin typeface="Footlight MT Light" panose="0204060206030A020304" pitchFamily="18" charset="77"/>
              </a:rPr>
              <a:t>AgricultureConservation</a:t>
            </a:r>
            <a:r>
              <a:rPr lang="en-US" dirty="0">
                <a:latin typeface="Footlight MT Light" panose="0204060206030A020304" pitchFamily="18" charset="77"/>
              </a:rPr>
              <a:t> Pollution Cleanup</a:t>
            </a:r>
          </a:p>
          <a:p>
            <a:r>
              <a:rPr lang="en-US" dirty="0">
                <a:latin typeface="Footlight MT Light" panose="0204060206030A020304" pitchFamily="18" charset="77"/>
              </a:rPr>
              <a:t>Community Investments, Economic Development, </a:t>
            </a:r>
            <a:r>
              <a:rPr lang="en-US" dirty="0" err="1">
                <a:latin typeface="Footlight MT Light" panose="0204060206030A020304" pitchFamily="18" charset="77"/>
              </a:rPr>
              <a:t>AdaptationTechnology</a:t>
            </a:r>
            <a:r>
              <a:rPr lang="en-US" dirty="0">
                <a:latin typeface="Footlight MT Light" panose="0204060206030A020304" pitchFamily="18" charset="77"/>
              </a:rPr>
              <a:t> Development, International Diplomacy</a:t>
            </a:r>
          </a:p>
          <a:p>
            <a:endParaRPr lang="en-US" dirty="0"/>
          </a:p>
        </p:txBody>
      </p:sp>
    </p:spTree>
    <p:extLst>
      <p:ext uri="{BB962C8B-B14F-4D97-AF65-F5344CB8AC3E}">
        <p14:creationId xmlns:p14="http://schemas.microsoft.com/office/powerpoint/2010/main" val="1585839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73D95-6BA5-9D46-BFAD-4481E3B23ACF}"/>
              </a:ext>
            </a:extLst>
          </p:cNvPr>
          <p:cNvSpPr>
            <a:spLocks noGrp="1"/>
          </p:cNvSpPr>
          <p:nvPr>
            <p:ph type="title"/>
          </p:nvPr>
        </p:nvSpPr>
        <p:spPr>
          <a:xfrm>
            <a:off x="1451579" y="804519"/>
            <a:ext cx="9603275" cy="790601"/>
          </a:xfrm>
        </p:spPr>
        <p:txBody>
          <a:bodyPr/>
          <a:lstStyle/>
          <a:p>
            <a:pPr algn="ctr"/>
            <a:r>
              <a:rPr lang="en-US" dirty="0">
                <a:latin typeface="Footlight MT Light" panose="0204060206030A020304" pitchFamily="18" charset="77"/>
              </a:rPr>
              <a:t>What legislation is pending in NYS?</a:t>
            </a:r>
          </a:p>
        </p:txBody>
      </p:sp>
      <p:sp>
        <p:nvSpPr>
          <p:cNvPr id="3" name="Content Placeholder 2">
            <a:extLst>
              <a:ext uri="{FF2B5EF4-FFF2-40B4-BE49-F238E27FC236}">
                <a16:creationId xmlns:a16="http://schemas.microsoft.com/office/drawing/2014/main" id="{7AFCE94C-EE35-9646-9576-E8859D81A4F4}"/>
              </a:ext>
            </a:extLst>
          </p:cNvPr>
          <p:cNvSpPr>
            <a:spLocks noGrp="1"/>
          </p:cNvSpPr>
          <p:nvPr>
            <p:ph idx="1"/>
          </p:nvPr>
        </p:nvSpPr>
        <p:spPr>
          <a:xfrm>
            <a:off x="1451579" y="1857984"/>
            <a:ext cx="9603275" cy="3608362"/>
          </a:xfrm>
        </p:spPr>
        <p:txBody>
          <a:bodyPr>
            <a:normAutofit fontScale="32500" lnSpcReduction="20000"/>
          </a:bodyPr>
          <a:lstStyle/>
          <a:p>
            <a:r>
              <a:rPr lang="en-US" sz="4300" b="1" u="sng" dirty="0">
                <a:latin typeface="Footlight MT Light" panose="0204060206030A020304" pitchFamily="18" charset="77"/>
              </a:rPr>
              <a:t>Background: </a:t>
            </a:r>
            <a:r>
              <a:rPr lang="en-US" sz="4300" b="1" dirty="0">
                <a:latin typeface="Footlight MT Light" panose="0204060206030A020304" pitchFamily="18" charset="77"/>
              </a:rPr>
              <a:t>On July 18, 2019 the Climate Leadership and Community Protection Act (CLCPA) was signed into law. It is also known as New York State's "Climate Act". This Act established bold targets for decreasing greenhouse gas emissions, increasing renewable electricity production, and improving energy efficiency. </a:t>
            </a:r>
            <a:r>
              <a:rPr lang="en-US" sz="4300" b="1" u="sng" dirty="0">
                <a:latin typeface="Footlight MT Light" panose="0204060206030A020304" pitchFamily="18" charset="77"/>
              </a:rPr>
              <a:t>  </a:t>
            </a:r>
            <a:r>
              <a:rPr lang="en-US" sz="4300" b="1" dirty="0">
                <a:latin typeface="Footlight MT Light" panose="0204060206030A020304" pitchFamily="18" charset="77"/>
              </a:rPr>
              <a:t>Targets:</a:t>
            </a:r>
            <a:endParaRPr lang="en-US" sz="4300" b="1" u="sng" dirty="0">
              <a:latin typeface="Footlight MT Light" panose="0204060206030A020304" pitchFamily="18" charset="77"/>
            </a:endParaRPr>
          </a:p>
          <a:p>
            <a:pPr lvl="0"/>
            <a:r>
              <a:rPr lang="en-US" sz="4300" dirty="0">
                <a:latin typeface="Footlight MT Light" panose="0204060206030A020304" pitchFamily="18" charset="77"/>
              </a:rPr>
              <a:t>40% Reduction in GHG Emissions by 2030</a:t>
            </a:r>
            <a:endParaRPr lang="en-US" sz="4300" u="sng" dirty="0">
              <a:latin typeface="Footlight MT Light" panose="0204060206030A020304" pitchFamily="18" charset="77"/>
            </a:endParaRPr>
          </a:p>
          <a:p>
            <a:pPr lvl="0"/>
            <a:r>
              <a:rPr lang="en-US" sz="4300" dirty="0">
                <a:latin typeface="Footlight MT Light" panose="0204060206030A020304" pitchFamily="18" charset="77"/>
              </a:rPr>
              <a:t>85% Reduction in GHG Emissions by 2050 (from 1990 levels)</a:t>
            </a:r>
            <a:endParaRPr lang="en-US" sz="4300" u="sng" dirty="0">
              <a:latin typeface="Footlight MT Light" panose="0204060206030A020304" pitchFamily="18" charset="77"/>
            </a:endParaRPr>
          </a:p>
          <a:p>
            <a:pPr lvl="0"/>
            <a:r>
              <a:rPr lang="en-US" sz="4300" dirty="0">
                <a:latin typeface="Footlight MT Light" panose="0204060206030A020304" pitchFamily="18" charset="77"/>
              </a:rPr>
              <a:t>100% Zero-emission Electricity by 2040</a:t>
            </a:r>
            <a:endParaRPr lang="en-US" sz="4300" u="sng" dirty="0">
              <a:latin typeface="Footlight MT Light" panose="0204060206030A020304" pitchFamily="18" charset="77"/>
            </a:endParaRPr>
          </a:p>
          <a:p>
            <a:pPr lvl="0"/>
            <a:r>
              <a:rPr lang="en-US" sz="4300" dirty="0">
                <a:latin typeface="Footlight MT Light" panose="0204060206030A020304" pitchFamily="18" charset="77"/>
              </a:rPr>
              <a:t>70% Renewable Energy by 2030</a:t>
            </a:r>
            <a:endParaRPr lang="en-US" sz="4300" u="sng" dirty="0">
              <a:latin typeface="Footlight MT Light" panose="0204060206030A020304" pitchFamily="18" charset="77"/>
            </a:endParaRPr>
          </a:p>
          <a:p>
            <a:pPr lvl="0"/>
            <a:r>
              <a:rPr lang="en-US" sz="4300" dirty="0">
                <a:latin typeface="Footlight MT Light" panose="0204060206030A020304" pitchFamily="18" charset="77"/>
              </a:rPr>
              <a:t>9,000 MW of Offshore Wind by 2035</a:t>
            </a:r>
            <a:endParaRPr lang="en-US" sz="4300" u="sng" dirty="0">
              <a:latin typeface="Footlight MT Light" panose="0204060206030A020304" pitchFamily="18" charset="77"/>
            </a:endParaRPr>
          </a:p>
          <a:p>
            <a:pPr lvl="0"/>
            <a:r>
              <a:rPr lang="en-US" sz="4300" dirty="0">
                <a:latin typeface="Footlight MT Light" panose="0204060206030A020304" pitchFamily="18" charset="77"/>
              </a:rPr>
              <a:t>3,000 MW of Energy Storage by 2030</a:t>
            </a:r>
            <a:endParaRPr lang="en-US" sz="4300" u="sng" dirty="0">
              <a:latin typeface="Footlight MT Light" panose="0204060206030A020304" pitchFamily="18" charset="77"/>
            </a:endParaRPr>
          </a:p>
          <a:p>
            <a:pPr lvl="0"/>
            <a:r>
              <a:rPr lang="en-US" sz="4300" dirty="0">
                <a:latin typeface="Footlight MT Light" panose="0204060206030A020304" pitchFamily="18" charset="77"/>
              </a:rPr>
              <a:t>6,000 MW of Solar by 2025</a:t>
            </a:r>
            <a:endParaRPr lang="en-US" sz="4300" u="sng" dirty="0">
              <a:latin typeface="Footlight MT Light" panose="0204060206030A020304" pitchFamily="18" charset="77"/>
            </a:endParaRPr>
          </a:p>
          <a:p>
            <a:pPr lvl="0"/>
            <a:r>
              <a:rPr lang="en-US" sz="4300" dirty="0">
                <a:latin typeface="Footlight MT Light" panose="0204060206030A020304" pitchFamily="18" charset="77"/>
              </a:rPr>
              <a:t>22 Million Tons of Carbon Reduction through Energy Efficiency and Electrification</a:t>
            </a:r>
            <a:endParaRPr lang="en-US" sz="4300" u="sng" dirty="0">
              <a:latin typeface="Footlight MT Light" panose="0204060206030A020304" pitchFamily="18" charset="77"/>
            </a:endParaRPr>
          </a:p>
          <a:p>
            <a:endParaRPr lang="en-US" dirty="0"/>
          </a:p>
        </p:txBody>
      </p:sp>
    </p:spTree>
    <p:extLst>
      <p:ext uri="{BB962C8B-B14F-4D97-AF65-F5344CB8AC3E}">
        <p14:creationId xmlns:p14="http://schemas.microsoft.com/office/powerpoint/2010/main" val="1394809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C2B3-11D5-8746-B0B8-561009ACED5E}"/>
              </a:ext>
            </a:extLst>
          </p:cNvPr>
          <p:cNvSpPr>
            <a:spLocks noGrp="1"/>
          </p:cNvSpPr>
          <p:nvPr>
            <p:ph type="title"/>
          </p:nvPr>
        </p:nvSpPr>
        <p:spPr>
          <a:xfrm>
            <a:off x="1451579" y="804520"/>
            <a:ext cx="9603275" cy="587136"/>
          </a:xfrm>
        </p:spPr>
        <p:txBody>
          <a:bodyPr/>
          <a:lstStyle/>
          <a:p>
            <a:pPr algn="ctr"/>
            <a:r>
              <a:rPr lang="en-US" dirty="0">
                <a:latin typeface="Footlight MT Light" panose="0204060206030A020304" pitchFamily="18" charset="77"/>
              </a:rPr>
              <a:t>time has run out!!!</a:t>
            </a:r>
          </a:p>
        </p:txBody>
      </p:sp>
      <p:sp>
        <p:nvSpPr>
          <p:cNvPr id="3" name="Content Placeholder 2">
            <a:extLst>
              <a:ext uri="{FF2B5EF4-FFF2-40B4-BE49-F238E27FC236}">
                <a16:creationId xmlns:a16="http://schemas.microsoft.com/office/drawing/2014/main" id="{DAAF2797-68BB-FD46-A82C-D38CBCC78B9F}"/>
              </a:ext>
            </a:extLst>
          </p:cNvPr>
          <p:cNvSpPr>
            <a:spLocks noGrp="1"/>
          </p:cNvSpPr>
          <p:nvPr>
            <p:ph idx="1"/>
          </p:nvPr>
        </p:nvSpPr>
        <p:spPr>
          <a:xfrm>
            <a:off x="1451579" y="1666240"/>
            <a:ext cx="9603275" cy="3800105"/>
          </a:xfrm>
        </p:spPr>
        <p:txBody>
          <a:bodyPr>
            <a:normAutofit lnSpcReduction="10000"/>
          </a:bodyPr>
          <a:lstStyle/>
          <a:p>
            <a:endParaRPr lang="en-US" dirty="0"/>
          </a:p>
          <a:p>
            <a:pPr algn="ctr"/>
            <a:r>
              <a:rPr lang="en-US" sz="3600" dirty="0">
                <a:latin typeface="Footlight MT Light" panose="0204060206030A020304" pitchFamily="18" charset="77"/>
              </a:rPr>
              <a:t>1.5 degrees Celsius will be reached in 6 years 9 months from March </a:t>
            </a:r>
            <a:r>
              <a:rPr lang="en-US" sz="3200" dirty="0">
                <a:latin typeface="Footlight MT Light" panose="0204060206030A020304" pitchFamily="18" charset="77"/>
              </a:rPr>
              <a:t>2021</a:t>
            </a:r>
            <a:r>
              <a:rPr lang="en-US" sz="2800" dirty="0">
                <a:latin typeface="Footlight MT Light" panose="0204060206030A020304" pitchFamily="18" charset="77"/>
              </a:rPr>
              <a:t> carbon budget entirely used up to be at net zero; uppermost safety limit for warming</a:t>
            </a:r>
          </a:p>
          <a:p>
            <a:pPr algn="ctr"/>
            <a:r>
              <a:rPr lang="en-US" sz="3600" dirty="0">
                <a:latin typeface="Footlight MT Light" panose="0204060206030A020304" pitchFamily="18" charset="77"/>
              </a:rPr>
              <a:t>2.0 degrees Celsius will be reached in 24 years 7 months from March </a:t>
            </a:r>
            <a:r>
              <a:rPr lang="en-US" sz="3200" dirty="0">
                <a:latin typeface="Footlight MT Light" panose="0204060206030A020304" pitchFamily="18" charset="77"/>
              </a:rPr>
              <a:t>2021</a:t>
            </a:r>
            <a:endParaRPr lang="en-US" dirty="0"/>
          </a:p>
        </p:txBody>
      </p:sp>
      <p:sp>
        <p:nvSpPr>
          <p:cNvPr id="4" name="TextBox 3">
            <a:extLst>
              <a:ext uri="{FF2B5EF4-FFF2-40B4-BE49-F238E27FC236}">
                <a16:creationId xmlns:a16="http://schemas.microsoft.com/office/drawing/2014/main" id="{B421AC1D-CA13-B041-8FC7-44DEE79DAD53}"/>
              </a:ext>
            </a:extLst>
          </p:cNvPr>
          <p:cNvSpPr txBox="1"/>
          <p:nvPr/>
        </p:nvSpPr>
        <p:spPr>
          <a:xfrm>
            <a:off x="1451579" y="172720"/>
            <a:ext cx="9603275" cy="646331"/>
          </a:xfrm>
          <a:prstGeom prst="rect">
            <a:avLst/>
          </a:prstGeom>
          <a:noFill/>
        </p:spPr>
        <p:txBody>
          <a:bodyPr wrap="square" rtlCol="0">
            <a:spAutoFit/>
          </a:bodyPr>
          <a:lstStyle/>
          <a:p>
            <a:pPr algn="ctr"/>
            <a:r>
              <a:rPr lang="en-US" sz="3600" dirty="0">
                <a:latin typeface="Footlight MT Light" panose="0204060206030A020304" pitchFamily="18" charset="77"/>
              </a:rPr>
              <a:t>Carbon clock</a:t>
            </a:r>
          </a:p>
        </p:txBody>
      </p:sp>
    </p:spTree>
    <p:extLst>
      <p:ext uri="{BB962C8B-B14F-4D97-AF65-F5344CB8AC3E}">
        <p14:creationId xmlns:p14="http://schemas.microsoft.com/office/powerpoint/2010/main" val="1566734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1CBB-A73F-3544-B5E0-218380318800}"/>
              </a:ext>
            </a:extLst>
          </p:cNvPr>
          <p:cNvSpPr>
            <a:spLocks noGrp="1"/>
          </p:cNvSpPr>
          <p:nvPr>
            <p:ph type="title"/>
          </p:nvPr>
        </p:nvSpPr>
        <p:spPr/>
        <p:txBody>
          <a:bodyPr>
            <a:normAutofit fontScale="90000"/>
          </a:bodyPr>
          <a:lstStyle/>
          <a:p>
            <a:r>
              <a:rPr lang="en-US" sz="1800" dirty="0">
                <a:latin typeface="Footlight MT Light" panose="0204060206030A020304" pitchFamily="18" charset="77"/>
              </a:rPr>
              <a:t>The Climate Act created the </a:t>
            </a:r>
            <a:r>
              <a:rPr lang="en-US" sz="1800" u="sng" dirty="0">
                <a:latin typeface="Footlight MT Light" panose="0204060206030A020304" pitchFamily="18" charset="77"/>
                <a:hlinkClick r:id="rId2"/>
              </a:rPr>
              <a:t>New York State Climate Action Council</a:t>
            </a:r>
            <a:r>
              <a:rPr lang="en-US" sz="1800" dirty="0">
                <a:latin typeface="Footlight MT Light" panose="0204060206030A020304" pitchFamily="18" charset="77"/>
              </a:rPr>
              <a:t> (Council), a 22-member committee that has been meeting and preparing a Scoping Plan to meet these bold targets.  Co-Chairs of the Council are the heads of NYSERDA (NY State Energy and Research Development Authority) and DEC (Dept. of Environmental Conservation).</a:t>
            </a:r>
            <a:br>
              <a:rPr lang="en-US" dirty="0"/>
            </a:br>
            <a:endParaRPr lang="en-US" dirty="0"/>
          </a:p>
        </p:txBody>
      </p:sp>
      <p:sp>
        <p:nvSpPr>
          <p:cNvPr id="3" name="Content Placeholder 2">
            <a:extLst>
              <a:ext uri="{FF2B5EF4-FFF2-40B4-BE49-F238E27FC236}">
                <a16:creationId xmlns:a16="http://schemas.microsoft.com/office/drawing/2014/main" id="{A4A305F0-6376-F04F-8484-FF08BC25DE23}"/>
              </a:ext>
            </a:extLst>
          </p:cNvPr>
          <p:cNvSpPr>
            <a:spLocks noGrp="1"/>
          </p:cNvSpPr>
          <p:nvPr>
            <p:ph idx="1"/>
          </p:nvPr>
        </p:nvSpPr>
        <p:spPr/>
        <p:txBody>
          <a:bodyPr>
            <a:normAutofit fontScale="77500" lnSpcReduction="20000"/>
          </a:bodyPr>
          <a:lstStyle/>
          <a:p>
            <a:r>
              <a:rPr lang="en-US" sz="2300" u="sng" dirty="0">
                <a:latin typeface="Footlight MT Light" panose="0204060206030A020304" pitchFamily="18" charset="77"/>
              </a:rPr>
              <a:t>Current Action Needed</a:t>
            </a:r>
            <a:r>
              <a:rPr lang="en-US" sz="2300" dirty="0">
                <a:latin typeface="Footlight MT Light" panose="0204060206030A020304" pitchFamily="18" charset="77"/>
              </a:rPr>
              <a:t> Public support of the </a:t>
            </a:r>
            <a:r>
              <a:rPr lang="en-US" sz="2300" u="sng" dirty="0">
                <a:latin typeface="Footlight MT Light" panose="0204060206030A020304" pitchFamily="18" charset="77"/>
              </a:rPr>
              <a:t>Climate and Community Investment Act</a:t>
            </a:r>
            <a:r>
              <a:rPr lang="en-US" sz="2300" dirty="0">
                <a:latin typeface="Footlight MT Light" panose="0204060206030A020304" pitchFamily="18" charset="77"/>
              </a:rPr>
              <a:t> (Senate Bill S4624) which now sits with the NY Senate Environmental Conservation Committee is vital. This is a funding bill to raise billions of dollars from corporate polluters, create thousands of green local jobs, protect workers currently in the fossil fuel industry, and help to fund NY State's transition from fossil fuels to clean renewable energy and reach the CLCPA targets.  </a:t>
            </a:r>
            <a:endParaRPr lang="en-US" sz="2300" u="sng" dirty="0">
              <a:latin typeface="Footlight MT Light" panose="0204060206030A020304" pitchFamily="18" charset="77"/>
            </a:endParaRPr>
          </a:p>
          <a:p>
            <a:r>
              <a:rPr lang="en-US" sz="2300" dirty="0">
                <a:latin typeface="Footlight MT Light" panose="0204060206030A020304" pitchFamily="18" charset="77"/>
              </a:rPr>
              <a:t>To support Senate bill S4624 contact:  State Senator Todd Kaminski, Chair of the Environmental Conservation Committee, at         Phone: (518) 455-3401, and</a:t>
            </a:r>
          </a:p>
          <a:p>
            <a:pPr lvl="0"/>
            <a:r>
              <a:rPr lang="en-US" sz="2300" b="1" dirty="0">
                <a:latin typeface="Footlight MT Light" panose="0204060206030A020304" pitchFamily="18" charset="77"/>
              </a:rPr>
              <a:t>State Senator Dan </a:t>
            </a:r>
            <a:r>
              <a:rPr lang="en-US" sz="2300" b="1" dirty="0" err="1">
                <a:latin typeface="Footlight MT Light" panose="0204060206030A020304" pitchFamily="18" charset="77"/>
              </a:rPr>
              <a:t>Stec</a:t>
            </a:r>
            <a:r>
              <a:rPr lang="en-US" sz="2300" b="1" dirty="0">
                <a:latin typeface="Footlight MT Light" panose="0204060206030A020304" pitchFamily="18" charset="77"/>
              </a:rPr>
              <a:t>- the ranking Republican on the Environmental Conservation Committee at phone: (518) 455-2811</a:t>
            </a:r>
            <a:endParaRPr lang="en-US" sz="2300" dirty="0">
              <a:latin typeface="Footlight MT Light" panose="0204060206030A020304" pitchFamily="18" charset="77"/>
            </a:endParaRPr>
          </a:p>
          <a:p>
            <a:pPr marL="0" indent="0">
              <a:buNone/>
            </a:pPr>
            <a:r>
              <a:rPr lang="en-US" b="1" dirty="0"/>
              <a:t> </a:t>
            </a:r>
            <a:endParaRPr lang="en-US" dirty="0"/>
          </a:p>
          <a:p>
            <a:endParaRPr lang="en-US" dirty="0">
              <a:latin typeface="Footlight MT Light" panose="0204060206030A020304" pitchFamily="18" charset="77"/>
            </a:endParaRPr>
          </a:p>
        </p:txBody>
      </p:sp>
    </p:spTree>
    <p:extLst>
      <p:ext uri="{BB962C8B-B14F-4D97-AF65-F5344CB8AC3E}">
        <p14:creationId xmlns:p14="http://schemas.microsoft.com/office/powerpoint/2010/main" val="2317277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3B8C65-E98D-CB40-900A-3B6DB8D2EBFA}"/>
              </a:ext>
            </a:extLst>
          </p:cNvPr>
          <p:cNvSpPr>
            <a:spLocks noGrp="1"/>
          </p:cNvSpPr>
          <p:nvPr>
            <p:ph type="title"/>
          </p:nvPr>
        </p:nvSpPr>
        <p:spPr>
          <a:xfrm>
            <a:off x="1451206" y="418289"/>
            <a:ext cx="5532328" cy="1566154"/>
          </a:xfrm>
        </p:spPr>
        <p:txBody>
          <a:bodyPr>
            <a:normAutofit/>
          </a:bodyPr>
          <a:lstStyle/>
          <a:p>
            <a:pPr algn="ctr"/>
            <a:r>
              <a:rPr lang="en-US" dirty="0">
                <a:latin typeface="Footlight MT Light" panose="0204060206030A020304" pitchFamily="18" charset="77"/>
              </a:rPr>
              <a:t>What can we do with this information?</a:t>
            </a:r>
          </a:p>
        </p:txBody>
      </p:sp>
      <p:pic>
        <p:nvPicPr>
          <p:cNvPr id="7" name="Picture Placeholder 6">
            <a:extLst>
              <a:ext uri="{FF2B5EF4-FFF2-40B4-BE49-F238E27FC236}">
                <a16:creationId xmlns:a16="http://schemas.microsoft.com/office/drawing/2014/main" id="{E34DFD8F-78A7-B647-8C73-6136FEDAAC91}"/>
              </a:ext>
            </a:extLst>
          </p:cNvPr>
          <p:cNvPicPr>
            <a:picLocks noGrp="1" noChangeAspect="1"/>
          </p:cNvPicPr>
          <p:nvPr>
            <p:ph type="pic" idx="1"/>
          </p:nvPr>
        </p:nvPicPr>
        <p:blipFill>
          <a:blip r:embed="rId2"/>
          <a:srcRect t="325" b="325"/>
          <a:stretch>
            <a:fillRect/>
          </a:stretch>
        </p:blipFill>
        <p:spPr/>
      </p:pic>
      <p:sp>
        <p:nvSpPr>
          <p:cNvPr id="6" name="Text Placeholder 5">
            <a:extLst>
              <a:ext uri="{FF2B5EF4-FFF2-40B4-BE49-F238E27FC236}">
                <a16:creationId xmlns:a16="http://schemas.microsoft.com/office/drawing/2014/main" id="{E4F1E077-9E5B-9544-AC1A-6F0C36C98C32}"/>
              </a:ext>
            </a:extLst>
          </p:cNvPr>
          <p:cNvSpPr>
            <a:spLocks noGrp="1"/>
          </p:cNvSpPr>
          <p:nvPr>
            <p:ph type="body" sz="half" idx="2"/>
          </p:nvPr>
        </p:nvSpPr>
        <p:spPr>
          <a:xfrm>
            <a:off x="1450329" y="2188723"/>
            <a:ext cx="5524404" cy="3735422"/>
          </a:xfrm>
        </p:spPr>
        <p:txBody>
          <a:bodyPr>
            <a:normAutofit fontScale="77500" lnSpcReduction="20000"/>
          </a:bodyPr>
          <a:lstStyle/>
          <a:p>
            <a:r>
              <a:rPr lang="en-US" dirty="0">
                <a:latin typeface="Footlight MT Light" panose="0204060206030A020304" pitchFamily="18" charset="77"/>
              </a:rPr>
              <a:t>1.Call and press Elise Stefanik to sponsor these bills or pick the ones you feel are most important to our area and ask her to sponsor them. She has the bill package.</a:t>
            </a:r>
          </a:p>
          <a:p>
            <a:endParaRPr lang="en-US">
              <a:latin typeface="Footlight MT Light" panose="0204060206030A020304" pitchFamily="18" charset="77"/>
            </a:endParaRPr>
          </a:p>
          <a:p>
            <a:r>
              <a:rPr lang="en-US">
                <a:latin typeface="Footlight MT Light" panose="0204060206030A020304" pitchFamily="18" charset="77"/>
              </a:rPr>
              <a:t>2</a:t>
            </a:r>
            <a:r>
              <a:rPr lang="en-US" dirty="0">
                <a:latin typeface="Footlight MT Light" panose="0204060206030A020304" pitchFamily="18" charset="77"/>
              </a:rPr>
              <a:t>. Write letters to the editor about the bills you think are critical, mention the number and the senators sponsoring them by name and say why this is critical legislation</a:t>
            </a:r>
          </a:p>
          <a:p>
            <a:r>
              <a:rPr lang="en-US" dirty="0">
                <a:latin typeface="Footlight MT Light" panose="0204060206030A020304" pitchFamily="18" charset="77"/>
              </a:rPr>
              <a:t>3. Lobby the CCA committee (see our website) to include these issues in the implementation and timeline for the CLCPA</a:t>
            </a:r>
          </a:p>
          <a:p>
            <a:r>
              <a:rPr lang="en-US" dirty="0">
                <a:latin typeface="Footlight MT Light" panose="0204060206030A020304" pitchFamily="18" charset="77"/>
              </a:rPr>
              <a:t>4. Show up for your municipal meetings either by zoom or in person and make sure all these issues are being taken into account in town/city planning and emergency preparedness.</a:t>
            </a:r>
          </a:p>
          <a:p>
            <a:r>
              <a:rPr lang="en-US" dirty="0">
                <a:latin typeface="Footlight MT Light" panose="0204060206030A020304" pitchFamily="18" charset="77"/>
              </a:rPr>
              <a:t>5. Direct Actions/demonstrations, lobbying days; get the word out, find our voices!!!!</a:t>
            </a:r>
          </a:p>
          <a:p>
            <a:endParaRPr lang="en-US" dirty="0">
              <a:latin typeface="Footlight MT Light" panose="0204060206030A020304" pitchFamily="18" charset="77"/>
            </a:endParaRPr>
          </a:p>
        </p:txBody>
      </p:sp>
    </p:spTree>
    <p:extLst>
      <p:ext uri="{BB962C8B-B14F-4D97-AF65-F5344CB8AC3E}">
        <p14:creationId xmlns:p14="http://schemas.microsoft.com/office/powerpoint/2010/main" val="162732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4D29B0-7F4F-B845-B5EE-23A271557276}"/>
              </a:ext>
            </a:extLst>
          </p:cNvPr>
          <p:cNvSpPr>
            <a:spLocks noGrp="1"/>
          </p:cNvSpPr>
          <p:nvPr>
            <p:ph type="title"/>
          </p:nvPr>
        </p:nvSpPr>
        <p:spPr/>
        <p:txBody>
          <a:bodyPr/>
          <a:lstStyle/>
          <a:p>
            <a:r>
              <a:rPr lang="en-US" dirty="0"/>
              <a:t>Find venues, actions, demonstrate, raise your voice, use the resources that exist</a:t>
            </a:r>
          </a:p>
        </p:txBody>
      </p:sp>
      <p:sp>
        <p:nvSpPr>
          <p:cNvPr id="6" name="Text Placeholder 5">
            <a:extLst>
              <a:ext uri="{FF2B5EF4-FFF2-40B4-BE49-F238E27FC236}">
                <a16:creationId xmlns:a16="http://schemas.microsoft.com/office/drawing/2014/main" id="{6537411C-00A3-804E-985E-6CBB2DF521CE}"/>
              </a:ext>
            </a:extLst>
          </p:cNvPr>
          <p:cNvSpPr>
            <a:spLocks noGrp="1"/>
          </p:cNvSpPr>
          <p:nvPr>
            <p:ph type="body" idx="1"/>
          </p:nvPr>
        </p:nvSpPr>
        <p:spPr/>
        <p:txBody>
          <a:bodyPr>
            <a:normAutofit fontScale="85000" lnSpcReduction="20000"/>
          </a:bodyPr>
          <a:lstStyle/>
          <a:p>
            <a:r>
              <a:rPr lang="en-US" dirty="0"/>
              <a:t>Contact earth Action Squad </a:t>
            </a:r>
          </a:p>
        </p:txBody>
      </p:sp>
      <p:pic>
        <p:nvPicPr>
          <p:cNvPr id="11" name="Content Placeholder 10">
            <a:extLst>
              <a:ext uri="{FF2B5EF4-FFF2-40B4-BE49-F238E27FC236}">
                <a16:creationId xmlns:a16="http://schemas.microsoft.com/office/drawing/2014/main" id="{72DF6921-A7E2-EE4F-89C5-804CB39DC27A}"/>
              </a:ext>
            </a:extLst>
          </p:cNvPr>
          <p:cNvPicPr>
            <a:picLocks noGrp="1" noChangeAspect="1"/>
          </p:cNvPicPr>
          <p:nvPr>
            <p:ph sz="half" idx="2"/>
          </p:nvPr>
        </p:nvPicPr>
        <p:blipFill>
          <a:blip r:embed="rId2"/>
          <a:stretch>
            <a:fillRect/>
          </a:stretch>
        </p:blipFill>
        <p:spPr>
          <a:xfrm>
            <a:off x="2007129" y="2824163"/>
            <a:ext cx="3526366" cy="2644775"/>
          </a:xfrm>
        </p:spPr>
      </p:pic>
      <p:sp>
        <p:nvSpPr>
          <p:cNvPr id="8" name="Text Placeholder 7">
            <a:extLst>
              <a:ext uri="{FF2B5EF4-FFF2-40B4-BE49-F238E27FC236}">
                <a16:creationId xmlns:a16="http://schemas.microsoft.com/office/drawing/2014/main" id="{70C50B05-38BE-5540-B3B3-8CB6DE7C2011}"/>
              </a:ext>
            </a:extLst>
          </p:cNvPr>
          <p:cNvSpPr>
            <a:spLocks noGrp="1"/>
          </p:cNvSpPr>
          <p:nvPr>
            <p:ph type="body" sz="quarter" idx="3"/>
          </p:nvPr>
        </p:nvSpPr>
        <p:spPr/>
        <p:txBody>
          <a:bodyPr>
            <a:normAutofit fontScale="85000" lnSpcReduction="20000"/>
          </a:bodyPr>
          <a:lstStyle/>
          <a:p>
            <a:r>
              <a:rPr lang="en-US" dirty="0"/>
              <a:t>At </a:t>
            </a:r>
            <a:r>
              <a:rPr lang="en-US" dirty="0" err="1"/>
              <a:t>www.northcountryearthaction.org</a:t>
            </a:r>
            <a:endParaRPr lang="en-US" dirty="0"/>
          </a:p>
        </p:txBody>
      </p:sp>
      <p:pic>
        <p:nvPicPr>
          <p:cNvPr id="13" name="Content Placeholder 12">
            <a:extLst>
              <a:ext uri="{FF2B5EF4-FFF2-40B4-BE49-F238E27FC236}">
                <a16:creationId xmlns:a16="http://schemas.microsoft.com/office/drawing/2014/main" id="{08AC1687-EDD8-5545-ABF5-9B2CDE5A729F}"/>
              </a:ext>
            </a:extLst>
          </p:cNvPr>
          <p:cNvPicPr>
            <a:picLocks noGrp="1" noChangeAspect="1"/>
          </p:cNvPicPr>
          <p:nvPr>
            <p:ph sz="quarter" idx="4"/>
          </p:nvPr>
        </p:nvPicPr>
        <p:blipFill>
          <a:blip r:embed="rId3"/>
          <a:stretch>
            <a:fillRect/>
          </a:stretch>
        </p:blipFill>
        <p:spPr>
          <a:xfrm>
            <a:off x="7415213" y="2820988"/>
            <a:ext cx="2638425" cy="2638425"/>
          </a:xfrm>
        </p:spPr>
      </p:pic>
    </p:spTree>
    <p:extLst>
      <p:ext uri="{BB962C8B-B14F-4D97-AF65-F5344CB8AC3E}">
        <p14:creationId xmlns:p14="http://schemas.microsoft.com/office/powerpoint/2010/main" val="1985729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4006035-9055-FA4D-AD9D-7D8B3C02DA8A}"/>
              </a:ext>
            </a:extLst>
          </p:cNvPr>
          <p:cNvSpPr>
            <a:spLocks noGrp="1"/>
          </p:cNvSpPr>
          <p:nvPr>
            <p:ph type="title"/>
          </p:nvPr>
        </p:nvSpPr>
        <p:spPr/>
        <p:txBody>
          <a:bodyPr>
            <a:normAutofit fontScale="90000"/>
          </a:bodyPr>
          <a:lstStyle/>
          <a:p>
            <a:pPr algn="ctr"/>
            <a:r>
              <a:rPr lang="en-US" sz="2800" dirty="0">
                <a:latin typeface="Footlight MT Light" panose="0204060206030A020304" pitchFamily="18" charset="77"/>
              </a:rPr>
              <a:t>Friday night lights. Help us hold signs, take over for some of the regulars; help run the farmers market table, carry banners</a:t>
            </a:r>
          </a:p>
        </p:txBody>
      </p:sp>
      <p:pic>
        <p:nvPicPr>
          <p:cNvPr id="10" name="Content Placeholder 9">
            <a:extLst>
              <a:ext uri="{FF2B5EF4-FFF2-40B4-BE49-F238E27FC236}">
                <a16:creationId xmlns:a16="http://schemas.microsoft.com/office/drawing/2014/main" id="{4445A2D6-B81E-1A4D-A935-22479043E606}"/>
              </a:ext>
            </a:extLst>
          </p:cNvPr>
          <p:cNvPicPr>
            <a:picLocks noGrp="1" noChangeAspect="1"/>
          </p:cNvPicPr>
          <p:nvPr>
            <p:ph idx="1"/>
          </p:nvPr>
        </p:nvPicPr>
        <p:blipFill>
          <a:blip r:embed="rId2"/>
          <a:stretch>
            <a:fillRect/>
          </a:stretch>
        </p:blipFill>
        <p:spPr>
          <a:xfrm>
            <a:off x="3953404" y="2016125"/>
            <a:ext cx="4599517" cy="3449638"/>
          </a:xfrm>
        </p:spPr>
      </p:pic>
    </p:spTree>
    <p:extLst>
      <p:ext uri="{BB962C8B-B14F-4D97-AF65-F5344CB8AC3E}">
        <p14:creationId xmlns:p14="http://schemas.microsoft.com/office/powerpoint/2010/main" val="3631751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F0023E-E562-654C-81EF-FF8105C86E5E}"/>
              </a:ext>
            </a:extLst>
          </p:cNvPr>
          <p:cNvSpPr>
            <a:spLocks noGrp="1"/>
          </p:cNvSpPr>
          <p:nvPr>
            <p:ph type="title"/>
          </p:nvPr>
        </p:nvSpPr>
        <p:spPr/>
        <p:txBody>
          <a:bodyPr>
            <a:normAutofit fontScale="90000"/>
          </a:bodyPr>
          <a:lstStyle/>
          <a:p>
            <a:pPr algn="ctr"/>
            <a:r>
              <a:rPr lang="en-US" dirty="0">
                <a:latin typeface="Footlight MT Light" panose="0204060206030A020304" pitchFamily="18" charset="77"/>
              </a:rPr>
              <a:t>Lobby your town councils, join your town </a:t>
            </a:r>
            <a:r>
              <a:rPr lang="en-US" dirty="0" err="1">
                <a:latin typeface="Footlight MT Light" panose="0204060206030A020304" pitchFamily="18" charset="77"/>
              </a:rPr>
              <a:t>cec</a:t>
            </a:r>
            <a:r>
              <a:rPr lang="en-US" dirty="0">
                <a:latin typeface="Footlight MT Light" panose="0204060206030A020304" pitchFamily="18" charset="77"/>
              </a:rPr>
              <a:t> and csc committees and move things forward</a:t>
            </a:r>
          </a:p>
        </p:txBody>
      </p:sp>
      <p:pic>
        <p:nvPicPr>
          <p:cNvPr id="7" name="Content Placeholder 6">
            <a:extLst>
              <a:ext uri="{FF2B5EF4-FFF2-40B4-BE49-F238E27FC236}">
                <a16:creationId xmlns:a16="http://schemas.microsoft.com/office/drawing/2014/main" id="{F74DC5E8-B0A1-A44E-8398-35F5BAB76C51}"/>
              </a:ext>
            </a:extLst>
          </p:cNvPr>
          <p:cNvPicPr>
            <a:picLocks noGrp="1" noChangeAspect="1"/>
          </p:cNvPicPr>
          <p:nvPr>
            <p:ph idx="1"/>
          </p:nvPr>
        </p:nvPicPr>
        <p:blipFill>
          <a:blip r:embed="rId2"/>
          <a:stretch>
            <a:fillRect/>
          </a:stretch>
        </p:blipFill>
        <p:spPr>
          <a:xfrm>
            <a:off x="3949081" y="2016125"/>
            <a:ext cx="4608163" cy="3449638"/>
          </a:xfrm>
        </p:spPr>
      </p:pic>
    </p:spTree>
    <p:extLst>
      <p:ext uri="{BB962C8B-B14F-4D97-AF65-F5344CB8AC3E}">
        <p14:creationId xmlns:p14="http://schemas.microsoft.com/office/powerpoint/2010/main" val="3906132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73F784-FB3D-BA42-8A82-FF8C14A894ED}"/>
              </a:ext>
            </a:extLst>
          </p:cNvPr>
          <p:cNvSpPr>
            <a:spLocks noGrp="1"/>
          </p:cNvSpPr>
          <p:nvPr>
            <p:ph type="title"/>
          </p:nvPr>
        </p:nvSpPr>
        <p:spPr/>
        <p:txBody>
          <a:bodyPr/>
          <a:lstStyle/>
          <a:p>
            <a:pPr algn="ctr"/>
            <a:r>
              <a:rPr lang="en-US" dirty="0">
                <a:latin typeface="Footlight MT Light" panose="0204060206030A020304" pitchFamily="18" charset="77"/>
              </a:rPr>
              <a:t>Volunteer for local events, earth day, re use day (June 2021)</a:t>
            </a:r>
          </a:p>
        </p:txBody>
      </p:sp>
      <p:pic>
        <p:nvPicPr>
          <p:cNvPr id="8" name="Picture Placeholder 7">
            <a:extLst>
              <a:ext uri="{FF2B5EF4-FFF2-40B4-BE49-F238E27FC236}">
                <a16:creationId xmlns:a16="http://schemas.microsoft.com/office/drawing/2014/main" id="{0B0C0D64-461F-F34C-8E84-64F4FB28F4DD}"/>
              </a:ext>
            </a:extLst>
          </p:cNvPr>
          <p:cNvPicPr>
            <a:picLocks noGrp="1" noChangeAspect="1"/>
          </p:cNvPicPr>
          <p:nvPr>
            <p:ph type="pic" idx="1"/>
          </p:nvPr>
        </p:nvPicPr>
        <p:blipFill>
          <a:blip r:embed="rId2"/>
          <a:srcRect t="1888" b="1888"/>
          <a:stretch>
            <a:fillRect/>
          </a:stretch>
        </p:blipFill>
        <p:spPr>
          <a:xfrm rot="5400000">
            <a:off x="7586663" y="1660525"/>
            <a:ext cx="3867150" cy="2790825"/>
          </a:xfrm>
        </p:spPr>
      </p:pic>
      <p:sp>
        <p:nvSpPr>
          <p:cNvPr id="6" name="Text Placeholder 5">
            <a:extLst>
              <a:ext uri="{FF2B5EF4-FFF2-40B4-BE49-F238E27FC236}">
                <a16:creationId xmlns:a16="http://schemas.microsoft.com/office/drawing/2014/main" id="{96CF634D-0302-2B4B-B1FA-A7B42736B6E9}"/>
              </a:ext>
            </a:extLst>
          </p:cNvPr>
          <p:cNvSpPr>
            <a:spLocks noGrp="1"/>
          </p:cNvSpPr>
          <p:nvPr>
            <p:ph type="body" sz="half" idx="2"/>
          </p:nvPr>
        </p:nvSpPr>
        <p:spPr/>
        <p:txBody>
          <a:bodyPr>
            <a:normAutofit/>
          </a:bodyPr>
          <a:lstStyle/>
          <a:p>
            <a:pPr algn="ctr"/>
            <a:r>
              <a:rPr lang="en-US" sz="2800" dirty="0">
                <a:latin typeface="Footlight MT Light" panose="0204060206030A020304" pitchFamily="18" charset="77"/>
              </a:rPr>
              <a:t>Help this community become creative around climate response</a:t>
            </a:r>
          </a:p>
        </p:txBody>
      </p:sp>
    </p:spTree>
    <p:extLst>
      <p:ext uri="{BB962C8B-B14F-4D97-AF65-F5344CB8AC3E}">
        <p14:creationId xmlns:p14="http://schemas.microsoft.com/office/powerpoint/2010/main" val="1870966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23CC3-54F1-B34D-AAFC-074FB89B59BD}"/>
              </a:ext>
            </a:extLst>
          </p:cNvPr>
          <p:cNvSpPr>
            <a:spLocks noGrp="1"/>
          </p:cNvSpPr>
          <p:nvPr>
            <p:ph type="title"/>
          </p:nvPr>
        </p:nvSpPr>
        <p:spPr>
          <a:xfrm>
            <a:off x="1451206" y="1129513"/>
            <a:ext cx="5532328" cy="750087"/>
          </a:xfrm>
        </p:spPr>
        <p:txBody>
          <a:bodyPr/>
          <a:lstStyle/>
          <a:p>
            <a:r>
              <a:rPr lang="en-US" dirty="0">
                <a:latin typeface="Papyrus" panose="020B0602040200020303" pitchFamily="34" charset="77"/>
              </a:rPr>
              <a:t>What is the mission?</a:t>
            </a:r>
          </a:p>
        </p:txBody>
      </p:sp>
      <p:sp>
        <p:nvSpPr>
          <p:cNvPr id="4" name="Text Placeholder 3">
            <a:extLst>
              <a:ext uri="{FF2B5EF4-FFF2-40B4-BE49-F238E27FC236}">
                <a16:creationId xmlns:a16="http://schemas.microsoft.com/office/drawing/2014/main" id="{E8F04C1C-2D25-0E4D-9AF2-145568F36D77}"/>
              </a:ext>
            </a:extLst>
          </p:cNvPr>
          <p:cNvSpPr>
            <a:spLocks noGrp="1"/>
          </p:cNvSpPr>
          <p:nvPr>
            <p:ph type="body" sz="half" idx="2"/>
          </p:nvPr>
        </p:nvSpPr>
        <p:spPr>
          <a:xfrm>
            <a:off x="1450329" y="2062480"/>
            <a:ext cx="5524404" cy="3087254"/>
          </a:xfrm>
        </p:spPr>
        <p:txBody>
          <a:bodyPr/>
          <a:lstStyle/>
          <a:p>
            <a:r>
              <a:rPr lang="en-US" dirty="0">
                <a:latin typeface="Footlight MT Light" panose="0204060206030A020304" pitchFamily="18" charset="77"/>
              </a:rPr>
              <a:t>To create a bill package that will provide the content or the skeleton for an overarching climate bill with these goals:</a:t>
            </a:r>
          </a:p>
          <a:p>
            <a:r>
              <a:rPr lang="en-US" dirty="0">
                <a:latin typeface="Footlight MT Light" panose="0204060206030A020304" pitchFamily="18" charset="77"/>
              </a:rPr>
              <a:t>1.100% renewable energy by 2030</a:t>
            </a:r>
          </a:p>
          <a:p>
            <a:r>
              <a:rPr lang="en-US" dirty="0">
                <a:latin typeface="Footlight MT Light" panose="0204060206030A020304" pitchFamily="18" charset="77"/>
              </a:rPr>
              <a:t>2. 100% zero emission vehicles by 2030</a:t>
            </a:r>
          </a:p>
          <a:p>
            <a:r>
              <a:rPr lang="en-US" dirty="0">
                <a:latin typeface="Footlight MT Light" panose="0204060206030A020304" pitchFamily="18" charset="77"/>
              </a:rPr>
              <a:t>3. 100% zero emission steel and cement by 2030</a:t>
            </a:r>
          </a:p>
          <a:p>
            <a:r>
              <a:rPr lang="en-US" dirty="0">
                <a:latin typeface="Footlight MT Light" panose="0204060206030A020304" pitchFamily="18" charset="77"/>
              </a:rPr>
              <a:t>4.100% regenerative farming by big Ag by 2030</a:t>
            </a:r>
          </a:p>
        </p:txBody>
      </p:sp>
      <p:pic>
        <p:nvPicPr>
          <p:cNvPr id="8" name="Picture Placeholder 7">
            <a:extLst>
              <a:ext uri="{FF2B5EF4-FFF2-40B4-BE49-F238E27FC236}">
                <a16:creationId xmlns:a16="http://schemas.microsoft.com/office/drawing/2014/main" id="{C3621B41-AD9A-754D-AD24-0C955B2447C7}"/>
              </a:ext>
            </a:extLst>
          </p:cNvPr>
          <p:cNvPicPr>
            <a:picLocks noGrp="1" noChangeAspect="1"/>
          </p:cNvPicPr>
          <p:nvPr>
            <p:ph type="pic" idx="1"/>
          </p:nvPr>
        </p:nvPicPr>
        <p:blipFill>
          <a:blip r:embed="rId2"/>
          <a:srcRect l="13431" r="13431"/>
          <a:stretch>
            <a:fillRect/>
          </a:stretch>
        </p:blipFill>
        <p:spPr/>
      </p:pic>
    </p:spTree>
    <p:extLst>
      <p:ext uri="{BB962C8B-B14F-4D97-AF65-F5344CB8AC3E}">
        <p14:creationId xmlns:p14="http://schemas.microsoft.com/office/powerpoint/2010/main" val="2059085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B9C82C-2D7F-C14B-96BC-D40BC4C86841}"/>
              </a:ext>
            </a:extLst>
          </p:cNvPr>
          <p:cNvSpPr>
            <a:spLocks noGrp="1"/>
          </p:cNvSpPr>
          <p:nvPr>
            <p:ph type="title"/>
          </p:nvPr>
        </p:nvSpPr>
        <p:spPr>
          <a:xfrm>
            <a:off x="1451579" y="804519"/>
            <a:ext cx="9603275" cy="2551524"/>
          </a:xfrm>
        </p:spPr>
        <p:txBody>
          <a:bodyPr>
            <a:normAutofit fontScale="90000"/>
          </a:bodyPr>
          <a:lstStyle/>
          <a:p>
            <a:pPr algn="ctr"/>
            <a:r>
              <a:rPr lang="en-US" dirty="0">
                <a:latin typeface="Footlight MT Light" panose="0204060206030A020304" pitchFamily="18" charset="77"/>
              </a:rPr>
              <a:t>Very quick outline of bills pending and being reviewed for the Earth Bill</a:t>
            </a:r>
            <a:br>
              <a:rPr lang="en-US" dirty="0">
                <a:latin typeface="Footlight MT Light" panose="0204060206030A020304" pitchFamily="18" charset="77"/>
              </a:rPr>
            </a:br>
            <a:br>
              <a:rPr lang="en-US" dirty="0">
                <a:latin typeface="Footlight MT Light" panose="0204060206030A020304" pitchFamily="18" charset="77"/>
              </a:rPr>
            </a:br>
            <a:br>
              <a:rPr lang="en-US" dirty="0">
                <a:latin typeface="Footlight MT Light" panose="0204060206030A020304" pitchFamily="18" charset="77"/>
              </a:rPr>
            </a:br>
            <a:br>
              <a:rPr lang="en-US" dirty="0">
                <a:latin typeface="Footlight MT Light" panose="0204060206030A020304" pitchFamily="18" charset="77"/>
              </a:rPr>
            </a:br>
            <a:br>
              <a:rPr lang="en-US" dirty="0">
                <a:latin typeface="Footlight MT Light" panose="0204060206030A020304" pitchFamily="18" charset="77"/>
              </a:rPr>
            </a:br>
            <a:br>
              <a:rPr lang="en-US" dirty="0">
                <a:latin typeface="Footlight MT Light" panose="0204060206030A020304" pitchFamily="18" charset="77"/>
              </a:rPr>
            </a:br>
            <a:endParaRPr lang="en-US" dirty="0">
              <a:latin typeface="Footlight MT Light" panose="0204060206030A020304" pitchFamily="18" charset="77"/>
            </a:endParaRPr>
          </a:p>
        </p:txBody>
      </p:sp>
      <p:sp>
        <p:nvSpPr>
          <p:cNvPr id="6" name="Content Placeholder 5">
            <a:extLst>
              <a:ext uri="{FF2B5EF4-FFF2-40B4-BE49-F238E27FC236}">
                <a16:creationId xmlns:a16="http://schemas.microsoft.com/office/drawing/2014/main" id="{1D3CD592-BBE9-3E4B-8677-94F4471F8368}"/>
              </a:ext>
            </a:extLst>
          </p:cNvPr>
          <p:cNvSpPr>
            <a:spLocks noGrp="1"/>
          </p:cNvSpPr>
          <p:nvPr>
            <p:ph idx="1"/>
          </p:nvPr>
        </p:nvSpPr>
        <p:spPr/>
        <p:txBody>
          <a:bodyPr>
            <a:normAutofit/>
          </a:bodyPr>
          <a:lstStyle/>
          <a:p>
            <a:pPr algn="ctr"/>
            <a:r>
              <a:rPr lang="en-US" sz="4800" dirty="0">
                <a:latin typeface="Footlight MT Light" panose="0204060206030A020304" pitchFamily="18" charset="77"/>
              </a:rPr>
              <a:t>FARM and Soil Regeneration Bills:</a:t>
            </a:r>
          </a:p>
        </p:txBody>
      </p:sp>
    </p:spTree>
    <p:extLst>
      <p:ext uri="{BB962C8B-B14F-4D97-AF65-F5344CB8AC3E}">
        <p14:creationId xmlns:p14="http://schemas.microsoft.com/office/powerpoint/2010/main" val="1647923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71F72-25B6-AF49-B657-5C30D49C418D}"/>
              </a:ext>
            </a:extLst>
          </p:cNvPr>
          <p:cNvSpPr>
            <a:spLocks noGrp="1"/>
          </p:cNvSpPr>
          <p:nvPr>
            <p:ph type="title"/>
          </p:nvPr>
        </p:nvSpPr>
        <p:spPr>
          <a:xfrm>
            <a:off x="1451206" y="152401"/>
            <a:ext cx="5532328" cy="1442720"/>
          </a:xfrm>
        </p:spPr>
        <p:txBody>
          <a:bodyPr>
            <a:noAutofit/>
          </a:bodyPr>
          <a:lstStyle/>
          <a:p>
            <a:pPr algn="ctr"/>
            <a:r>
              <a:rPr lang="en-US" sz="2000" dirty="0">
                <a:latin typeface="Footlight MT Light" panose="0204060206030A020304" pitchFamily="18" charset="77"/>
              </a:rPr>
              <a:t>Agricultural resiliency act</a:t>
            </a:r>
            <a:br>
              <a:rPr lang="en-US" sz="2000" dirty="0">
                <a:latin typeface="Footlight MT Light" panose="0204060206030A020304" pitchFamily="18" charset="77"/>
              </a:rPr>
            </a:br>
            <a:r>
              <a:rPr lang="en-US" sz="2000" dirty="0">
                <a:latin typeface="Footlight MT Light" panose="0204060206030A020304" pitchFamily="18" charset="77"/>
              </a:rPr>
              <a:t>climate stewardship act</a:t>
            </a:r>
            <a:br>
              <a:rPr lang="en-US" sz="2000" dirty="0">
                <a:latin typeface="Footlight MT Light" panose="0204060206030A020304" pitchFamily="18" charset="77"/>
              </a:rPr>
            </a:br>
            <a:r>
              <a:rPr lang="en-US" sz="2000" dirty="0">
                <a:latin typeface="Footlight MT Light" panose="0204060206030A020304" pitchFamily="18" charset="77"/>
              </a:rPr>
              <a:t>food and agribusiness </a:t>
            </a:r>
            <a:br>
              <a:rPr lang="en-US" sz="2000" dirty="0">
                <a:latin typeface="Footlight MT Light" panose="0204060206030A020304" pitchFamily="18" charset="77"/>
              </a:rPr>
            </a:br>
            <a:r>
              <a:rPr lang="en-US" sz="2000" dirty="0">
                <a:latin typeface="Footlight MT Light" panose="0204060206030A020304" pitchFamily="18" charset="77"/>
              </a:rPr>
              <a:t>        merger moratorium</a:t>
            </a:r>
            <a:br>
              <a:rPr lang="en-US" sz="2000" dirty="0">
                <a:latin typeface="Footlight MT Light" panose="0204060206030A020304" pitchFamily="18" charset="77"/>
              </a:rPr>
            </a:br>
            <a:r>
              <a:rPr lang="en-US" sz="2000" dirty="0">
                <a:latin typeface="Footlight MT Light" panose="0204060206030A020304" pitchFamily="18" charset="77"/>
              </a:rPr>
              <a:t>farm system reform act</a:t>
            </a:r>
          </a:p>
        </p:txBody>
      </p:sp>
      <p:pic>
        <p:nvPicPr>
          <p:cNvPr id="5" name="Picture Placeholder 4">
            <a:extLst>
              <a:ext uri="{FF2B5EF4-FFF2-40B4-BE49-F238E27FC236}">
                <a16:creationId xmlns:a16="http://schemas.microsoft.com/office/drawing/2014/main" id="{F69D643E-90C2-DE41-BE93-25B641FA589E}"/>
              </a:ext>
            </a:extLst>
          </p:cNvPr>
          <p:cNvPicPr>
            <a:picLocks noGrp="1" noChangeAspect="1"/>
          </p:cNvPicPr>
          <p:nvPr>
            <p:ph type="pic" idx="1"/>
          </p:nvPr>
        </p:nvPicPr>
        <p:blipFill>
          <a:blip r:embed="rId2"/>
          <a:srcRect l="25988" r="25988"/>
          <a:stretch>
            <a:fillRect/>
          </a:stretch>
        </p:blipFill>
        <p:spPr/>
      </p:pic>
      <p:sp>
        <p:nvSpPr>
          <p:cNvPr id="4" name="Text Placeholder 3">
            <a:extLst>
              <a:ext uri="{FF2B5EF4-FFF2-40B4-BE49-F238E27FC236}">
                <a16:creationId xmlns:a16="http://schemas.microsoft.com/office/drawing/2014/main" id="{EE199057-737E-8045-ACC2-1E87F9E02B5C}"/>
              </a:ext>
            </a:extLst>
          </p:cNvPr>
          <p:cNvSpPr>
            <a:spLocks noGrp="1"/>
          </p:cNvSpPr>
          <p:nvPr>
            <p:ph type="body" sz="half" idx="2"/>
          </p:nvPr>
        </p:nvSpPr>
        <p:spPr>
          <a:xfrm>
            <a:off x="1450329" y="1767840"/>
            <a:ext cx="5524404" cy="3381894"/>
          </a:xfrm>
        </p:spPr>
        <p:txBody>
          <a:bodyPr>
            <a:normAutofit lnSpcReduction="10000"/>
          </a:bodyPr>
          <a:lstStyle/>
          <a:p>
            <a:pPr marL="285750" indent="-285750">
              <a:buFont typeface="Arial" panose="020B0604020202020204" pitchFamily="34" charset="0"/>
              <a:buChar char="•"/>
            </a:pPr>
            <a:r>
              <a:rPr lang="en-US" dirty="0">
                <a:latin typeface="Footlight MT Light" panose="0204060206030A020304" pitchFamily="18" charset="77"/>
              </a:rPr>
              <a:t>Support and reward farmers for carbon sequestration, pasture based livestock systems, reduced food waste</a:t>
            </a:r>
          </a:p>
          <a:p>
            <a:pPr marL="285750" indent="-285750">
              <a:buFont typeface="Arial" panose="020B0604020202020204" pitchFamily="34" charset="0"/>
              <a:buChar char="•"/>
            </a:pPr>
            <a:endParaRPr lang="en-US" dirty="0">
              <a:latin typeface="Footlight MT Light" panose="0204060206030A020304" pitchFamily="18" charset="77"/>
            </a:endParaRPr>
          </a:p>
          <a:p>
            <a:pPr marL="285750" indent="-285750">
              <a:buFont typeface="Arial" panose="020B0604020202020204" pitchFamily="34" charset="0"/>
              <a:buChar char="•"/>
            </a:pPr>
            <a:r>
              <a:rPr lang="en-US" dirty="0">
                <a:latin typeface="Footlight MT Light" panose="0204060206030A020304" pitchFamily="18" charset="77"/>
              </a:rPr>
              <a:t>Offsets for agricultural emissions, plants, trees, supports wetlands</a:t>
            </a:r>
          </a:p>
          <a:p>
            <a:pPr marL="285750" indent="-285750">
              <a:buFont typeface="Arial" panose="020B0604020202020204" pitchFamily="34" charset="0"/>
              <a:buChar char="•"/>
            </a:pPr>
            <a:r>
              <a:rPr lang="en-US" dirty="0">
                <a:latin typeface="Footlight MT Light" panose="0204060206030A020304" pitchFamily="18" charset="77"/>
              </a:rPr>
              <a:t>Stops corporate consolidation</a:t>
            </a:r>
          </a:p>
          <a:p>
            <a:pPr marL="285750" indent="-285750">
              <a:buFont typeface="Arial" panose="020B0604020202020204" pitchFamily="34" charset="0"/>
              <a:buChar char="•"/>
            </a:pPr>
            <a:r>
              <a:rPr lang="en-US" dirty="0">
                <a:latin typeface="Footlight MT Light" panose="0204060206030A020304" pitchFamily="18" charset="77"/>
              </a:rPr>
              <a:t>Targets CAFOS (Consolidated Animal Feeding Operations) with just transition components</a:t>
            </a:r>
          </a:p>
        </p:txBody>
      </p:sp>
    </p:spTree>
    <p:extLst>
      <p:ext uri="{BB962C8B-B14F-4D97-AF65-F5344CB8AC3E}">
        <p14:creationId xmlns:p14="http://schemas.microsoft.com/office/powerpoint/2010/main" val="3907277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D48E9-674A-FE4E-A195-F673BBFDCCB5}"/>
              </a:ext>
            </a:extLst>
          </p:cNvPr>
          <p:cNvSpPr>
            <a:spLocks noGrp="1"/>
          </p:cNvSpPr>
          <p:nvPr>
            <p:ph type="title"/>
          </p:nvPr>
        </p:nvSpPr>
        <p:spPr>
          <a:xfrm>
            <a:off x="1451206" y="254001"/>
            <a:ext cx="5532328" cy="1005839"/>
          </a:xfrm>
        </p:spPr>
        <p:txBody>
          <a:bodyPr>
            <a:normAutofit fontScale="90000"/>
          </a:bodyPr>
          <a:lstStyle/>
          <a:p>
            <a:r>
              <a:rPr lang="en-US" dirty="0">
                <a:latin typeface="Footlight MT Light" panose="0204060206030A020304" pitchFamily="18" charset="77"/>
              </a:rPr>
              <a:t>Materials, refrigerants, plastics and Toxic pesticides</a:t>
            </a:r>
          </a:p>
        </p:txBody>
      </p:sp>
      <p:pic>
        <p:nvPicPr>
          <p:cNvPr id="5" name="Picture Placeholder 4">
            <a:extLst>
              <a:ext uri="{FF2B5EF4-FFF2-40B4-BE49-F238E27FC236}">
                <a16:creationId xmlns:a16="http://schemas.microsoft.com/office/drawing/2014/main" id="{B8FC00D9-23B9-8C47-B4DC-6069F3D728F1}"/>
              </a:ext>
            </a:extLst>
          </p:cNvPr>
          <p:cNvPicPr>
            <a:picLocks noGrp="1" noChangeAspect="1"/>
          </p:cNvPicPr>
          <p:nvPr>
            <p:ph type="pic" idx="1"/>
          </p:nvPr>
        </p:nvPicPr>
        <p:blipFill>
          <a:blip r:embed="rId2"/>
          <a:srcRect l="34140" r="34140"/>
          <a:stretch>
            <a:fillRect/>
          </a:stretch>
        </p:blipFill>
        <p:spPr/>
      </p:pic>
      <p:sp>
        <p:nvSpPr>
          <p:cNvPr id="4" name="Text Placeholder 3">
            <a:extLst>
              <a:ext uri="{FF2B5EF4-FFF2-40B4-BE49-F238E27FC236}">
                <a16:creationId xmlns:a16="http://schemas.microsoft.com/office/drawing/2014/main" id="{E71D69DF-16D2-EF4A-8920-2123C7FAE55B}"/>
              </a:ext>
            </a:extLst>
          </p:cNvPr>
          <p:cNvSpPr>
            <a:spLocks noGrp="1"/>
          </p:cNvSpPr>
          <p:nvPr>
            <p:ph type="body" sz="half" idx="2"/>
          </p:nvPr>
        </p:nvSpPr>
        <p:spPr>
          <a:xfrm>
            <a:off x="1450329" y="1371600"/>
            <a:ext cx="5524404" cy="3778134"/>
          </a:xfrm>
        </p:spPr>
        <p:txBody>
          <a:bodyPr>
            <a:normAutofit fontScale="77500" lnSpcReduction="20000"/>
          </a:bodyPr>
          <a:lstStyle/>
          <a:p>
            <a:r>
              <a:rPr lang="en-US" sz="1900" b="1" dirty="0">
                <a:latin typeface="Footlight MT Light" panose="0204060206030A020304" pitchFamily="18" charset="77"/>
              </a:rPr>
              <a:t>BREAK FREE FROM PLASTICS ACT</a:t>
            </a:r>
            <a:r>
              <a:rPr lang="en-US" sz="1900" dirty="0">
                <a:latin typeface="Footlight MT Light" panose="0204060206030A020304" pitchFamily="18" charset="77"/>
              </a:rPr>
              <a:t>: </a:t>
            </a:r>
          </a:p>
          <a:p>
            <a:r>
              <a:rPr lang="en-US" sz="1900" dirty="0">
                <a:latin typeface="Footlight MT Light" panose="0204060206030A020304" pitchFamily="18" charset="77"/>
              </a:rPr>
              <a:t>fixing recycling problems, reduces waste, shifts burden of clean up to polluters, source, bans single use plastics, halts new plastic production, stops shipping waste to other countries.</a:t>
            </a:r>
          </a:p>
          <a:p>
            <a:r>
              <a:rPr lang="en-US" sz="1900" dirty="0">
                <a:latin typeface="Footlight MT Light" panose="0204060206030A020304" pitchFamily="18" charset="77"/>
              </a:rPr>
              <a:t>Less than 10% of American plastic waste is recycled; plastic waste in the ocean is </a:t>
            </a:r>
            <a:r>
              <a:rPr lang="en-US" sz="1900" dirty="0" err="1">
                <a:latin typeface="Footlight MT Light" panose="0204060206030A020304" pitchFamily="18" charset="77"/>
              </a:rPr>
              <a:t>forcast</a:t>
            </a:r>
            <a:r>
              <a:rPr lang="en-US" sz="1900" dirty="0">
                <a:latin typeface="Footlight MT Light" panose="0204060206030A020304" pitchFamily="18" charset="77"/>
              </a:rPr>
              <a:t> to triple by 2040 without urgent action.</a:t>
            </a:r>
          </a:p>
          <a:p>
            <a:endParaRPr lang="en-US" dirty="0">
              <a:latin typeface="Footlight MT Light" panose="0204060206030A020304" pitchFamily="18" charset="77"/>
            </a:endParaRPr>
          </a:p>
          <a:p>
            <a:r>
              <a:rPr lang="en-US" sz="1900" b="1" dirty="0">
                <a:latin typeface="Footlight MT Light" panose="0204060206030A020304" pitchFamily="18" charset="77"/>
              </a:rPr>
              <a:t>Ban toxins for Children</a:t>
            </a:r>
            <a:r>
              <a:rPr lang="en-US" sz="1900" dirty="0">
                <a:latin typeface="Footlight MT Light" panose="0204060206030A020304" pitchFamily="18" charset="77"/>
              </a:rPr>
              <a:t>: includes an educational component about most destructive toxins, labeling, protects farmers and children, bans toxins</a:t>
            </a:r>
          </a:p>
          <a:p>
            <a:r>
              <a:rPr lang="en-US" sz="1900" b="1" dirty="0">
                <a:latin typeface="Footlight MT Light" panose="0204060206030A020304" pitchFamily="18" charset="77"/>
              </a:rPr>
              <a:t>The Ban Fracking Act</a:t>
            </a:r>
            <a:r>
              <a:rPr lang="en-US" sz="1900" dirty="0">
                <a:latin typeface="Footlight MT Light" panose="0204060206030A020304" pitchFamily="18" charset="77"/>
              </a:rPr>
              <a:t>: nationwide ban by Jan 2025, halts new permits/infrastructure, revokes permits for wells within 2500’ of homes, schools, just transition for Fossil Fuel workers. </a:t>
            </a:r>
          </a:p>
        </p:txBody>
      </p:sp>
    </p:spTree>
    <p:extLst>
      <p:ext uri="{BB962C8B-B14F-4D97-AF65-F5344CB8AC3E}">
        <p14:creationId xmlns:p14="http://schemas.microsoft.com/office/powerpoint/2010/main" val="921833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56BA6AD-A07A-AD42-9D1A-2F2E51FD69D0}"/>
              </a:ext>
            </a:extLst>
          </p:cNvPr>
          <p:cNvSpPr txBox="1"/>
          <p:nvPr/>
        </p:nvSpPr>
        <p:spPr>
          <a:xfrm>
            <a:off x="1127760" y="254000"/>
            <a:ext cx="10078720" cy="5355312"/>
          </a:xfrm>
          <a:prstGeom prst="rect">
            <a:avLst/>
          </a:prstGeom>
          <a:noFill/>
        </p:spPr>
        <p:txBody>
          <a:bodyPr wrap="square" rtlCol="0">
            <a:spAutoFit/>
          </a:bodyPr>
          <a:lstStyle/>
          <a:p>
            <a:r>
              <a:rPr lang="en-US" dirty="0">
                <a:latin typeface="Footlight MT Light" panose="0204060206030A020304" pitchFamily="18" charset="77"/>
              </a:rPr>
              <a:t>What are the pesticide problems?</a:t>
            </a:r>
          </a:p>
          <a:p>
            <a:pPr marL="285750" indent="-285750">
              <a:buFont typeface="Arial" panose="020B0604020202020204" pitchFamily="34" charset="0"/>
              <a:buChar char="•"/>
            </a:pPr>
            <a:r>
              <a:rPr lang="en-US" dirty="0">
                <a:latin typeface="Footlight MT Light" panose="0204060206030A020304" pitchFamily="18" charset="77"/>
              </a:rPr>
              <a:t>Acute chronic health problems for agricultural workers and their children</a:t>
            </a:r>
          </a:p>
          <a:p>
            <a:pPr marL="285750" indent="-285750">
              <a:buFont typeface="Arial" panose="020B0604020202020204" pitchFamily="34" charset="0"/>
              <a:buChar char="•"/>
            </a:pPr>
            <a:r>
              <a:rPr lang="en-US" dirty="0">
                <a:latin typeface="Footlight MT Light" panose="0204060206030A020304" pitchFamily="18" charset="77"/>
              </a:rPr>
              <a:t>Soil water and air pollution</a:t>
            </a:r>
          </a:p>
          <a:p>
            <a:pPr marL="285750" indent="-285750">
              <a:buFont typeface="Arial" panose="020B0604020202020204" pitchFamily="34" charset="0"/>
              <a:buChar char="•"/>
            </a:pPr>
            <a:r>
              <a:rPr lang="en-US" dirty="0">
                <a:latin typeface="Footlight MT Light" panose="0204060206030A020304" pitchFamily="18" charset="77"/>
              </a:rPr>
              <a:t>Affects nearby drinking water sources</a:t>
            </a:r>
          </a:p>
          <a:p>
            <a:pPr marL="285750" indent="-285750">
              <a:buFont typeface="Arial" panose="020B0604020202020204" pitchFamily="34" charset="0"/>
              <a:buChar char="•"/>
            </a:pPr>
            <a:r>
              <a:rPr lang="en-US" dirty="0">
                <a:latin typeface="Footlight MT Light" panose="0204060206030A020304" pitchFamily="18" charset="77"/>
              </a:rPr>
              <a:t>Pesticide residues enter food chain</a:t>
            </a:r>
          </a:p>
          <a:p>
            <a:pPr marL="285750" indent="-285750">
              <a:buFont typeface="Arial" panose="020B0604020202020204" pitchFamily="34" charset="0"/>
              <a:buChar char="•"/>
            </a:pPr>
            <a:r>
              <a:rPr lang="en-US" dirty="0">
                <a:latin typeface="Footlight MT Light" panose="0204060206030A020304" pitchFamily="18" charset="77"/>
              </a:rPr>
              <a:t>Bioaccumulation and biomagnification leading to human and wildlife </a:t>
            </a:r>
            <a:r>
              <a:rPr lang="en-US" dirty="0" err="1">
                <a:latin typeface="Footlight MT Light" panose="0204060206030A020304" pitchFamily="18" charset="77"/>
              </a:rPr>
              <a:t>tosicity</a:t>
            </a:r>
            <a:r>
              <a:rPr lang="en-US" dirty="0">
                <a:latin typeface="Footlight MT Light" panose="0204060206030A020304" pitchFamily="18" charset="77"/>
              </a:rPr>
              <a:t> (colony collapse)</a:t>
            </a:r>
          </a:p>
          <a:p>
            <a:pPr marL="285750" indent="-285750">
              <a:buFont typeface="Arial" panose="020B0604020202020204" pitchFamily="34" charset="0"/>
              <a:buChar char="•"/>
            </a:pPr>
            <a:r>
              <a:rPr lang="en-US" dirty="0">
                <a:latin typeface="Footlight MT Light" panose="0204060206030A020304" pitchFamily="18" charset="77"/>
              </a:rPr>
              <a:t>Longevity in the environment</a:t>
            </a:r>
          </a:p>
          <a:p>
            <a:pPr marL="285750" indent="-285750">
              <a:buFont typeface="Arial" panose="020B0604020202020204" pitchFamily="34" charset="0"/>
              <a:buChar char="•"/>
            </a:pPr>
            <a:r>
              <a:rPr lang="en-US" dirty="0">
                <a:latin typeface="Footlight MT Light" panose="0204060206030A020304" pitchFamily="18" charset="77"/>
              </a:rPr>
              <a:t>Destruction of the soil microbes, increases CO2 release into atmosphere and decreases carbon sink</a:t>
            </a:r>
          </a:p>
          <a:p>
            <a:pPr marL="285750" indent="-285750">
              <a:buFont typeface="Arial" panose="020B0604020202020204" pitchFamily="34" charset="0"/>
              <a:buChar char="•"/>
            </a:pPr>
            <a:endParaRPr lang="en-US" dirty="0">
              <a:latin typeface="Footlight MT Light" panose="0204060206030A020304" pitchFamily="18" charset="77"/>
            </a:endParaRPr>
          </a:p>
          <a:p>
            <a:pPr marL="285750" indent="-285750">
              <a:buFont typeface="Arial" panose="020B0604020202020204" pitchFamily="34" charset="0"/>
              <a:buChar char="•"/>
            </a:pPr>
            <a:endParaRPr lang="en-US" dirty="0">
              <a:latin typeface="Footlight MT Light" panose="0204060206030A020304" pitchFamily="18" charset="77"/>
            </a:endParaRPr>
          </a:p>
          <a:p>
            <a:r>
              <a:rPr lang="en-US" dirty="0">
                <a:latin typeface="Footlight MT Light" panose="0204060206030A020304" pitchFamily="18" charset="77"/>
              </a:rPr>
              <a:t>What are the risks associated with synthetic pesticides?</a:t>
            </a:r>
          </a:p>
          <a:p>
            <a:pPr marL="285750" indent="-285750">
              <a:buFont typeface="Arial" panose="020B0604020202020204" pitchFamily="34" charset="0"/>
              <a:buChar char="•"/>
            </a:pPr>
            <a:r>
              <a:rPr lang="en-US" dirty="0">
                <a:latin typeface="Footlight MT Light" panose="0204060206030A020304" pitchFamily="18" charset="77"/>
              </a:rPr>
              <a:t>Hormone disruption</a:t>
            </a:r>
          </a:p>
          <a:p>
            <a:pPr marL="285750" indent="-285750">
              <a:buFont typeface="Arial" panose="020B0604020202020204" pitchFamily="34" charset="0"/>
              <a:buChar char="•"/>
            </a:pPr>
            <a:r>
              <a:rPr lang="en-US" dirty="0">
                <a:latin typeface="Footlight MT Light" panose="0204060206030A020304" pitchFamily="18" charset="77"/>
              </a:rPr>
              <a:t>Brain and nervous system toxicity</a:t>
            </a:r>
          </a:p>
          <a:p>
            <a:pPr marL="285750" indent="-285750">
              <a:buFont typeface="Arial" panose="020B0604020202020204" pitchFamily="34" charset="0"/>
              <a:buChar char="•"/>
            </a:pPr>
            <a:r>
              <a:rPr lang="en-US" dirty="0">
                <a:latin typeface="Footlight MT Light" panose="0204060206030A020304" pitchFamily="18" charset="77"/>
              </a:rPr>
              <a:t>Cancer</a:t>
            </a:r>
          </a:p>
          <a:p>
            <a:pPr marL="285750" indent="-285750">
              <a:buFont typeface="Arial" panose="020B0604020202020204" pitchFamily="34" charset="0"/>
              <a:buChar char="•"/>
            </a:pPr>
            <a:r>
              <a:rPr lang="en-US" dirty="0">
                <a:latin typeface="Footlight MT Light" panose="0204060206030A020304" pitchFamily="18" charset="77"/>
              </a:rPr>
              <a:t>Blood disorders</a:t>
            </a:r>
          </a:p>
          <a:p>
            <a:pPr marL="285750" indent="-285750">
              <a:buFont typeface="Arial" panose="020B0604020202020204" pitchFamily="34" charset="0"/>
              <a:buChar char="•"/>
            </a:pPr>
            <a:r>
              <a:rPr lang="en-US" dirty="0">
                <a:latin typeface="Footlight MT Light" panose="0204060206030A020304" pitchFamily="18" charset="77"/>
              </a:rPr>
              <a:t>Reproduction Effects (PFOA’s may be driving toward sterility in males by mid century)</a:t>
            </a:r>
          </a:p>
          <a:p>
            <a:pPr marL="285750" indent="-285750">
              <a:buFont typeface="Arial" panose="020B0604020202020204" pitchFamily="34" charset="0"/>
              <a:buChar char="•"/>
            </a:pPr>
            <a:r>
              <a:rPr lang="en-US" dirty="0">
                <a:latin typeface="Footlight MT Light" panose="0204060206030A020304" pitchFamily="18" charset="77"/>
              </a:rPr>
              <a:t>Birth Defects</a:t>
            </a:r>
          </a:p>
          <a:p>
            <a:pPr marL="285750" indent="-285750">
              <a:buFont typeface="Arial" panose="020B0604020202020204" pitchFamily="34" charset="0"/>
              <a:buChar char="•"/>
            </a:pPr>
            <a:r>
              <a:rPr lang="en-US" dirty="0">
                <a:latin typeface="Footlight MT Light" panose="0204060206030A020304" pitchFamily="18" charset="77"/>
              </a:rPr>
              <a:t>Nerve disorders</a:t>
            </a:r>
          </a:p>
          <a:p>
            <a:pPr marL="285750" indent="-285750">
              <a:buFont typeface="Arial" panose="020B0604020202020204" pitchFamily="34" charset="0"/>
              <a:buChar char="•"/>
            </a:pPr>
            <a:r>
              <a:rPr lang="en-US" dirty="0">
                <a:latin typeface="Footlight MT Light" panose="0204060206030A020304" pitchFamily="18" charset="77"/>
              </a:rPr>
              <a:t>Skin, eye and lung irritation</a:t>
            </a:r>
          </a:p>
        </p:txBody>
      </p:sp>
    </p:spTree>
    <p:extLst>
      <p:ext uri="{BB962C8B-B14F-4D97-AF65-F5344CB8AC3E}">
        <p14:creationId xmlns:p14="http://schemas.microsoft.com/office/powerpoint/2010/main" val="3431559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30F9DB-A06E-2C47-8043-B8266BD3B7DE}"/>
              </a:ext>
            </a:extLst>
          </p:cNvPr>
          <p:cNvSpPr txBox="1"/>
          <p:nvPr/>
        </p:nvSpPr>
        <p:spPr>
          <a:xfrm>
            <a:off x="792480" y="528320"/>
            <a:ext cx="10922000" cy="3662541"/>
          </a:xfrm>
          <a:prstGeom prst="rect">
            <a:avLst/>
          </a:prstGeom>
          <a:noFill/>
        </p:spPr>
        <p:txBody>
          <a:bodyPr wrap="square" rtlCol="0">
            <a:spAutoFit/>
          </a:bodyPr>
          <a:lstStyle/>
          <a:p>
            <a:pPr algn="ctr"/>
            <a:r>
              <a:rPr lang="en-US" sz="2800" dirty="0">
                <a:latin typeface="Footlight MT Light" panose="0204060206030A020304" pitchFamily="18" charset="77"/>
              </a:rPr>
              <a:t>End Polluter welfare act:</a:t>
            </a:r>
          </a:p>
          <a:p>
            <a:endParaRPr lang="en-US" dirty="0">
              <a:latin typeface="Footlight MT Light" panose="0204060206030A020304" pitchFamily="18" charset="77"/>
            </a:endParaRPr>
          </a:p>
          <a:p>
            <a:pPr marL="285750" indent="-285750" algn="ctr">
              <a:buFont typeface="Arial" panose="020B0604020202020204" pitchFamily="34" charset="0"/>
              <a:buChar char="•"/>
            </a:pPr>
            <a:r>
              <a:rPr lang="en-US" sz="2400" dirty="0">
                <a:latin typeface="Footlight MT Light" panose="0204060206030A020304" pitchFamily="18" charset="77"/>
              </a:rPr>
              <a:t>Eliminates up to $150 B federal subsidies to Fossil Fuel industry over 10 years</a:t>
            </a:r>
          </a:p>
          <a:p>
            <a:pPr marL="285750" indent="-285750" algn="ctr">
              <a:buFont typeface="Arial" panose="020B0604020202020204" pitchFamily="34" charset="0"/>
              <a:buChar char="•"/>
            </a:pPr>
            <a:r>
              <a:rPr lang="en-US" sz="2400" dirty="0">
                <a:latin typeface="Footlight MT Light" panose="0204060206030A020304" pitchFamily="18" charset="77"/>
              </a:rPr>
              <a:t>Updates and recoups royalty rates for oil and gas production</a:t>
            </a:r>
          </a:p>
          <a:p>
            <a:pPr marL="285750" indent="-285750" algn="ctr">
              <a:buFont typeface="Arial" panose="020B0604020202020204" pitchFamily="34" charset="0"/>
              <a:buChar char="•"/>
            </a:pPr>
            <a:r>
              <a:rPr lang="en-US" sz="2400" dirty="0">
                <a:latin typeface="Footlight MT Light" panose="0204060206030A020304" pitchFamily="18" charset="77"/>
              </a:rPr>
              <a:t>Prohibits taxpayer funded fossil fuel research and development</a:t>
            </a:r>
          </a:p>
          <a:p>
            <a:pPr marL="285750" indent="-285750" algn="ctr">
              <a:buFont typeface="Arial" panose="020B0604020202020204" pitchFamily="34" charset="0"/>
              <a:buChar char="•"/>
            </a:pPr>
            <a:r>
              <a:rPr lang="en-US" sz="2400" dirty="0">
                <a:latin typeface="Footlight MT Light" panose="0204060206030A020304" pitchFamily="18" charset="77"/>
              </a:rPr>
              <a:t>Funds the black lung disability Fund</a:t>
            </a:r>
          </a:p>
          <a:p>
            <a:pPr marL="285750" indent="-285750" algn="ctr">
              <a:buFont typeface="Arial" panose="020B0604020202020204" pitchFamily="34" charset="0"/>
              <a:buChar char="•"/>
            </a:pPr>
            <a:endParaRPr lang="en-US" sz="2400" dirty="0">
              <a:latin typeface="Footlight MT Light" panose="0204060206030A020304" pitchFamily="18" charset="77"/>
            </a:endParaRPr>
          </a:p>
          <a:p>
            <a:pPr algn="ctr"/>
            <a:r>
              <a:rPr lang="en-US" sz="2400" i="1" dirty="0">
                <a:latin typeface="Footlight MT Light" panose="0204060206030A020304" pitchFamily="18" charset="77"/>
              </a:rPr>
              <a:t>Federal Government subsidizes oil and gas, (and coal) giving them tax breaks at 7000(Million) to 1000Million over renewable tax breaks</a:t>
            </a:r>
          </a:p>
          <a:p>
            <a:endParaRPr lang="en-US" dirty="0">
              <a:latin typeface="Footlight MT Light" panose="0204060206030A020304" pitchFamily="18" charset="77"/>
            </a:endParaRPr>
          </a:p>
        </p:txBody>
      </p:sp>
    </p:spTree>
    <p:extLst>
      <p:ext uri="{BB962C8B-B14F-4D97-AF65-F5344CB8AC3E}">
        <p14:creationId xmlns:p14="http://schemas.microsoft.com/office/powerpoint/2010/main" val="2712876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193F3-6280-A240-9B60-E7AA979751D2}"/>
              </a:ext>
            </a:extLst>
          </p:cNvPr>
          <p:cNvSpPr>
            <a:spLocks noGrp="1"/>
          </p:cNvSpPr>
          <p:nvPr>
            <p:ph type="title"/>
          </p:nvPr>
        </p:nvSpPr>
        <p:spPr>
          <a:xfrm>
            <a:off x="1451206" y="1129513"/>
            <a:ext cx="5532328" cy="578753"/>
          </a:xfrm>
        </p:spPr>
        <p:txBody>
          <a:bodyPr>
            <a:normAutofit fontScale="90000"/>
          </a:bodyPr>
          <a:lstStyle/>
          <a:p>
            <a:pPr algn="ctr"/>
            <a:r>
              <a:rPr lang="en-US" dirty="0">
                <a:latin typeface="Footlight MT Light" panose="0204060206030A020304" pitchFamily="18" charset="77"/>
              </a:rPr>
              <a:t>Environmental justice for all act</a:t>
            </a:r>
          </a:p>
        </p:txBody>
      </p:sp>
      <p:pic>
        <p:nvPicPr>
          <p:cNvPr id="5" name="Picture Placeholder 4">
            <a:extLst>
              <a:ext uri="{FF2B5EF4-FFF2-40B4-BE49-F238E27FC236}">
                <a16:creationId xmlns:a16="http://schemas.microsoft.com/office/drawing/2014/main" id="{2AA900C2-43D5-9148-85E6-E7F29A03AA7F}"/>
              </a:ext>
            </a:extLst>
          </p:cNvPr>
          <p:cNvPicPr>
            <a:picLocks noGrp="1" noChangeAspect="1"/>
          </p:cNvPicPr>
          <p:nvPr>
            <p:ph type="pic" idx="1"/>
          </p:nvPr>
        </p:nvPicPr>
        <p:blipFill>
          <a:blip r:embed="rId2"/>
          <a:srcRect l="29793" r="29793"/>
          <a:stretch>
            <a:fillRect/>
          </a:stretch>
        </p:blipFill>
        <p:spPr/>
      </p:pic>
      <p:sp>
        <p:nvSpPr>
          <p:cNvPr id="4" name="Text Placeholder 3">
            <a:extLst>
              <a:ext uri="{FF2B5EF4-FFF2-40B4-BE49-F238E27FC236}">
                <a16:creationId xmlns:a16="http://schemas.microsoft.com/office/drawing/2014/main" id="{DB743344-5C37-EC43-A603-F6B356856F6B}"/>
              </a:ext>
            </a:extLst>
          </p:cNvPr>
          <p:cNvSpPr>
            <a:spLocks noGrp="1"/>
          </p:cNvSpPr>
          <p:nvPr>
            <p:ph type="body" sz="half" idx="2"/>
          </p:nvPr>
        </p:nvSpPr>
        <p:spPr>
          <a:xfrm>
            <a:off x="1450329" y="1889760"/>
            <a:ext cx="5524404" cy="3708400"/>
          </a:xfrm>
        </p:spPr>
        <p:txBody>
          <a:bodyPr>
            <a:normAutofit lnSpcReduction="10000"/>
          </a:bodyPr>
          <a:lstStyle/>
          <a:p>
            <a:pPr marL="285750" indent="-285750">
              <a:buFont typeface="Arial" panose="020B0604020202020204" pitchFamily="34" charset="0"/>
              <a:buChar char="•"/>
            </a:pPr>
            <a:r>
              <a:rPr lang="en-US" dirty="0">
                <a:latin typeface="Footlight MT Light" panose="0204060206030A020304" pitchFamily="18" charset="77"/>
              </a:rPr>
              <a:t>Amends civil rights act to allow citizens and communities to seek legal remedies when policies or practices cause disparate impact</a:t>
            </a:r>
          </a:p>
          <a:p>
            <a:pPr marL="285750" indent="-285750">
              <a:buFont typeface="Arial" panose="020B0604020202020204" pitchFamily="34" charset="0"/>
              <a:buChar char="•"/>
            </a:pPr>
            <a:endParaRPr lang="en-US" dirty="0">
              <a:latin typeface="Footlight MT Light" panose="0204060206030A020304" pitchFamily="18" charset="77"/>
            </a:endParaRPr>
          </a:p>
          <a:p>
            <a:pPr marL="285750" indent="-285750">
              <a:buFont typeface="Arial" panose="020B0604020202020204" pitchFamily="34" charset="0"/>
              <a:buChar char="•"/>
            </a:pPr>
            <a:r>
              <a:rPr lang="en-US" dirty="0">
                <a:latin typeface="Footlight MT Light" panose="0204060206030A020304" pitchFamily="18" charset="77"/>
              </a:rPr>
              <a:t>Grant $75M annually  for R and D to reduce public health disparities</a:t>
            </a:r>
          </a:p>
          <a:p>
            <a:pPr marL="285750" indent="-285750">
              <a:buFont typeface="Arial" panose="020B0604020202020204" pitchFamily="34" charset="0"/>
              <a:buChar char="•"/>
            </a:pPr>
            <a:r>
              <a:rPr lang="en-US" dirty="0">
                <a:latin typeface="Footlight MT Light" panose="0204060206030A020304" pitchFamily="18" charset="77"/>
              </a:rPr>
              <a:t>Require Federal agencies to consider cumulative health effects</a:t>
            </a:r>
          </a:p>
          <a:p>
            <a:pPr marL="285750" indent="-285750">
              <a:buFont typeface="Arial" panose="020B0604020202020204" pitchFamily="34" charset="0"/>
              <a:buChar char="•"/>
            </a:pPr>
            <a:r>
              <a:rPr lang="en-US" dirty="0">
                <a:latin typeface="Footlight MT Light" panose="0204060206030A020304" pitchFamily="18" charset="77"/>
              </a:rPr>
              <a:t>Provide economic assistance to Fossil Fuel-dependent communities and just transition for workers</a:t>
            </a:r>
          </a:p>
        </p:txBody>
      </p:sp>
    </p:spTree>
    <p:extLst>
      <p:ext uri="{BB962C8B-B14F-4D97-AF65-F5344CB8AC3E}">
        <p14:creationId xmlns:p14="http://schemas.microsoft.com/office/powerpoint/2010/main" val="399919485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236</TotalTime>
  <Words>1868</Words>
  <Application>Microsoft Macintosh PowerPoint</Application>
  <PresentationFormat>Widescreen</PresentationFormat>
  <Paragraphs>135</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Footlight MT Light</vt:lpstr>
      <vt:lpstr>Gill Sans MT</vt:lpstr>
      <vt:lpstr>Papyrus</vt:lpstr>
      <vt:lpstr>Gallery</vt:lpstr>
      <vt:lpstr>Bills under consideration national and NY state</vt:lpstr>
      <vt:lpstr>time has run out!!!</vt:lpstr>
      <vt:lpstr>What is the mission?</vt:lpstr>
      <vt:lpstr>Very quick outline of bills pending and being reviewed for the Earth Bill      </vt:lpstr>
      <vt:lpstr>Agricultural resiliency act climate stewardship act food and agribusiness          merger moratorium farm system reform act</vt:lpstr>
      <vt:lpstr>Materials, refrigerants, plastics and Toxic pesticides</vt:lpstr>
      <vt:lpstr>PowerPoint Presentation</vt:lpstr>
      <vt:lpstr>PowerPoint Presentation</vt:lpstr>
      <vt:lpstr>Environmental justice for all act</vt:lpstr>
      <vt:lpstr>New 2021 Bills added to the 2020 bill package:</vt:lpstr>
      <vt:lpstr>Forest Protection and US products or Forest Crime free supply chain</vt:lpstr>
      <vt:lpstr>Green bank and Bank Financing of Fossil Fuels</vt:lpstr>
      <vt:lpstr>Racial justice in black farming</vt:lpstr>
      <vt:lpstr>GHG Prohibition Utility Steam, Fracking and export bans</vt:lpstr>
      <vt:lpstr>JUST transition</vt:lpstr>
      <vt:lpstr>Just Transition: American Jobs in Energy Manufacturing Act of 2021</vt:lpstr>
      <vt:lpstr>Yikes!!! So Many Great bills, see our website,  www.northcountryearthaction.org to download specific information/sponsors/house or senate numbers</vt:lpstr>
      <vt:lpstr>There are actually many bills being proposed in Congress in late winter 2021</vt:lpstr>
      <vt:lpstr>What legislation is pending in NYS?</vt:lpstr>
      <vt:lpstr>The Climate Act created the New York State Climate Action Council (Council), a 22-member committee that has been meeting and preparing a Scoping Plan to meet these bold targets.  Co-Chairs of the Council are the heads of NYSERDA (NY State Energy and Research Development Authority) and DEC (Dept. of Environmental Conservation). </vt:lpstr>
      <vt:lpstr>What can we do with this information?</vt:lpstr>
      <vt:lpstr>Find venues, actions, demonstrate, raise your voice, use the resources that exist</vt:lpstr>
      <vt:lpstr>Friday night lights. Help us hold signs, take over for some of the regulars; help run the farmers market table, carry banners</vt:lpstr>
      <vt:lpstr>Lobby your town councils, join your town cec and csc committees and move things forward</vt:lpstr>
      <vt:lpstr>Volunteer for local events, earth day, re use day (June 2021)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Bills under consideration national and NYstate</dc:title>
  <dc:creator>Microsoft Office User</dc:creator>
  <cp:lastModifiedBy>Microsoft Office User</cp:lastModifiedBy>
  <cp:revision>19</cp:revision>
  <dcterms:created xsi:type="dcterms:W3CDTF">2021-03-14T15:39:53Z</dcterms:created>
  <dcterms:modified xsi:type="dcterms:W3CDTF">2021-03-16T22:09:53Z</dcterms:modified>
</cp:coreProperties>
</file>